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1.xml" ContentType="application/vnd.openxmlformats-officedocument.presentationml.notesSlide+xml"/>
  <Override PartName="/ppt/tags/tag230.xml" ContentType="application/vnd.openxmlformats-officedocument.presentationml.tags+xml"/>
  <Override PartName="/ppt/notesSlides/notesSlide2.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9"/>
  </p:notesMasterIdLst>
  <p:handoutMasterIdLst>
    <p:handoutMasterId r:id="rId210"/>
  </p:handoutMasterIdLst>
  <p:sldIdLst>
    <p:sldId id="256" r:id="rId2"/>
    <p:sldId id="2088" r:id="rId3"/>
    <p:sldId id="318" r:id="rId4"/>
    <p:sldId id="262" r:id="rId5"/>
    <p:sldId id="1080" r:id="rId6"/>
    <p:sldId id="1081" r:id="rId7"/>
    <p:sldId id="1082" r:id="rId8"/>
    <p:sldId id="1079" r:id="rId9"/>
    <p:sldId id="1083" r:id="rId10"/>
    <p:sldId id="2089" r:id="rId11"/>
    <p:sldId id="1084" r:id="rId12"/>
    <p:sldId id="1085" r:id="rId13"/>
    <p:sldId id="1086" r:id="rId14"/>
    <p:sldId id="1104" r:id="rId15"/>
    <p:sldId id="2091" r:id="rId16"/>
    <p:sldId id="2092" r:id="rId17"/>
    <p:sldId id="1075" r:id="rId18"/>
    <p:sldId id="1088" r:id="rId19"/>
    <p:sldId id="1089" r:id="rId20"/>
    <p:sldId id="1634" r:id="rId21"/>
    <p:sldId id="1090" r:id="rId22"/>
    <p:sldId id="1091" r:id="rId23"/>
    <p:sldId id="1092" r:id="rId24"/>
    <p:sldId id="1093" r:id="rId25"/>
    <p:sldId id="1335" r:id="rId26"/>
    <p:sldId id="1094" r:id="rId27"/>
    <p:sldId id="1095" r:id="rId28"/>
    <p:sldId id="1096" r:id="rId29"/>
    <p:sldId id="1097" r:id="rId30"/>
    <p:sldId id="1098" r:id="rId31"/>
    <p:sldId id="1099" r:id="rId32"/>
    <p:sldId id="1100" r:id="rId33"/>
    <p:sldId id="1101" r:id="rId34"/>
    <p:sldId id="1102" r:id="rId35"/>
    <p:sldId id="1103" r:id="rId36"/>
    <p:sldId id="1074" r:id="rId37"/>
    <p:sldId id="1316" r:id="rId38"/>
    <p:sldId id="498" r:id="rId39"/>
    <p:sldId id="1317" r:id="rId40"/>
    <p:sldId id="499" r:id="rId41"/>
    <p:sldId id="507" r:id="rId42"/>
    <p:sldId id="496" r:id="rId43"/>
    <p:sldId id="509" r:id="rId44"/>
    <p:sldId id="510" r:id="rId45"/>
    <p:sldId id="486" r:id="rId46"/>
    <p:sldId id="442" r:id="rId47"/>
    <p:sldId id="2083" r:id="rId48"/>
    <p:sldId id="1874" r:id="rId49"/>
    <p:sldId id="2084" r:id="rId50"/>
    <p:sldId id="1883" r:id="rId51"/>
    <p:sldId id="1884" r:id="rId52"/>
    <p:sldId id="1885" r:id="rId53"/>
    <p:sldId id="1875" r:id="rId54"/>
    <p:sldId id="1901" r:id="rId55"/>
    <p:sldId id="1876" r:id="rId56"/>
    <p:sldId id="2069" r:id="rId57"/>
    <p:sldId id="1880" r:id="rId58"/>
    <p:sldId id="2066" r:id="rId59"/>
    <p:sldId id="2067" r:id="rId60"/>
    <p:sldId id="1902" r:id="rId61"/>
    <p:sldId id="771" r:id="rId62"/>
    <p:sldId id="2071" r:id="rId63"/>
    <p:sldId id="2072" r:id="rId64"/>
    <p:sldId id="1911" r:id="rId65"/>
    <p:sldId id="770" r:id="rId66"/>
    <p:sldId id="1905" r:id="rId67"/>
    <p:sldId id="1907" r:id="rId68"/>
    <p:sldId id="1903" r:id="rId69"/>
    <p:sldId id="1908" r:id="rId70"/>
    <p:sldId id="867" r:id="rId71"/>
    <p:sldId id="2093" r:id="rId72"/>
    <p:sldId id="868" r:id="rId73"/>
    <p:sldId id="2080" r:id="rId74"/>
    <p:sldId id="2081" r:id="rId75"/>
    <p:sldId id="1915" r:id="rId76"/>
    <p:sldId id="870" r:id="rId77"/>
    <p:sldId id="2042" r:id="rId78"/>
    <p:sldId id="2036" r:id="rId79"/>
    <p:sldId id="2094" r:id="rId80"/>
    <p:sldId id="2035" r:id="rId81"/>
    <p:sldId id="2043" r:id="rId82"/>
    <p:sldId id="2045" r:id="rId83"/>
    <p:sldId id="872" r:id="rId84"/>
    <p:sldId id="869" r:id="rId85"/>
    <p:sldId id="2046" r:id="rId86"/>
    <p:sldId id="2073" r:id="rId87"/>
    <p:sldId id="2074" r:id="rId88"/>
    <p:sldId id="2075" r:id="rId89"/>
    <p:sldId id="2076" r:id="rId90"/>
    <p:sldId id="2077" r:id="rId91"/>
    <p:sldId id="873" r:id="rId92"/>
    <p:sldId id="874" r:id="rId93"/>
    <p:sldId id="2048" r:id="rId94"/>
    <p:sldId id="875" r:id="rId95"/>
    <p:sldId id="877" r:id="rId96"/>
    <p:sldId id="2056" r:id="rId97"/>
    <p:sldId id="2058" r:id="rId98"/>
    <p:sldId id="2062" r:id="rId99"/>
    <p:sldId id="876" r:id="rId100"/>
    <p:sldId id="2060" r:id="rId101"/>
    <p:sldId id="2064" r:id="rId102"/>
    <p:sldId id="2063" r:id="rId103"/>
    <p:sldId id="879" r:id="rId104"/>
    <p:sldId id="880" r:id="rId105"/>
    <p:sldId id="881" r:id="rId106"/>
    <p:sldId id="882" r:id="rId107"/>
    <p:sldId id="1622" r:id="rId108"/>
    <p:sldId id="973" r:id="rId109"/>
    <p:sldId id="887" r:id="rId110"/>
    <p:sldId id="885" r:id="rId111"/>
    <p:sldId id="889" r:id="rId112"/>
    <p:sldId id="890" r:id="rId113"/>
    <p:sldId id="974" r:id="rId114"/>
    <p:sldId id="892" r:id="rId115"/>
    <p:sldId id="2085" r:id="rId116"/>
    <p:sldId id="975" r:id="rId117"/>
    <p:sldId id="971" r:id="rId118"/>
    <p:sldId id="972" r:id="rId119"/>
    <p:sldId id="976" r:id="rId120"/>
    <p:sldId id="983" r:id="rId121"/>
    <p:sldId id="980" r:id="rId122"/>
    <p:sldId id="978" r:id="rId123"/>
    <p:sldId id="981" r:id="rId124"/>
    <p:sldId id="2086" r:id="rId125"/>
    <p:sldId id="982" r:id="rId126"/>
    <p:sldId id="986" r:id="rId127"/>
    <p:sldId id="1071" r:id="rId128"/>
    <p:sldId id="1070" r:id="rId129"/>
    <p:sldId id="1072" r:id="rId130"/>
    <p:sldId id="1073" r:id="rId131"/>
    <p:sldId id="1589" r:id="rId132"/>
    <p:sldId id="1787" r:id="rId133"/>
    <p:sldId id="1590" r:id="rId134"/>
    <p:sldId id="1591" r:id="rId135"/>
    <p:sldId id="1592" r:id="rId136"/>
    <p:sldId id="1632" r:id="rId137"/>
    <p:sldId id="1593" r:id="rId138"/>
    <p:sldId id="1594" r:id="rId139"/>
    <p:sldId id="1595" r:id="rId140"/>
    <p:sldId id="1596" r:id="rId141"/>
    <p:sldId id="1597" r:id="rId142"/>
    <p:sldId id="1598" r:id="rId143"/>
    <p:sldId id="1599" r:id="rId144"/>
    <p:sldId id="1600" r:id="rId145"/>
    <p:sldId id="1601" r:id="rId146"/>
    <p:sldId id="1602" r:id="rId147"/>
    <p:sldId id="1603" r:id="rId148"/>
    <p:sldId id="1604" r:id="rId149"/>
    <p:sldId id="1605" r:id="rId150"/>
    <p:sldId id="1606" r:id="rId151"/>
    <p:sldId id="1607" r:id="rId152"/>
    <p:sldId id="1608" r:id="rId153"/>
    <p:sldId id="1609" r:id="rId154"/>
    <p:sldId id="1610" r:id="rId155"/>
    <p:sldId id="1611" r:id="rId156"/>
    <p:sldId id="1613" r:id="rId157"/>
    <p:sldId id="1614" r:id="rId158"/>
    <p:sldId id="1615" r:id="rId159"/>
    <p:sldId id="1616" r:id="rId160"/>
    <p:sldId id="1617" r:id="rId161"/>
    <p:sldId id="1618" r:id="rId162"/>
    <p:sldId id="1619" r:id="rId163"/>
    <p:sldId id="1620" r:id="rId164"/>
    <p:sldId id="1621" r:id="rId165"/>
    <p:sldId id="1788" r:id="rId166"/>
    <p:sldId id="457" r:id="rId167"/>
    <p:sldId id="1572" r:id="rId168"/>
    <p:sldId id="459" r:id="rId169"/>
    <p:sldId id="460" r:id="rId170"/>
    <p:sldId id="461" r:id="rId171"/>
    <p:sldId id="1575" r:id="rId172"/>
    <p:sldId id="1576" r:id="rId173"/>
    <p:sldId id="1573" r:id="rId174"/>
    <p:sldId id="462" r:id="rId175"/>
    <p:sldId id="1578" r:id="rId176"/>
    <p:sldId id="1577" r:id="rId177"/>
    <p:sldId id="520" r:id="rId178"/>
    <p:sldId id="1579" r:id="rId179"/>
    <p:sldId id="1580" r:id="rId180"/>
    <p:sldId id="464" r:id="rId181"/>
    <p:sldId id="481" r:id="rId182"/>
    <p:sldId id="482" r:id="rId183"/>
    <p:sldId id="1581" r:id="rId184"/>
    <p:sldId id="466" r:id="rId185"/>
    <p:sldId id="1582" r:id="rId186"/>
    <p:sldId id="468" r:id="rId187"/>
    <p:sldId id="469" r:id="rId188"/>
    <p:sldId id="1628" r:id="rId189"/>
    <p:sldId id="1629" r:id="rId190"/>
    <p:sldId id="1631" r:id="rId191"/>
    <p:sldId id="1792" r:id="rId192"/>
    <p:sldId id="1789" r:id="rId193"/>
    <p:sldId id="1791" r:id="rId194"/>
    <p:sldId id="1790" r:id="rId195"/>
    <p:sldId id="1860" r:id="rId196"/>
    <p:sldId id="1794" r:id="rId197"/>
    <p:sldId id="1870" r:id="rId198"/>
    <p:sldId id="488" r:id="rId199"/>
    <p:sldId id="489" r:id="rId200"/>
    <p:sldId id="490" r:id="rId201"/>
    <p:sldId id="1584" r:id="rId202"/>
    <p:sldId id="1585" r:id="rId203"/>
    <p:sldId id="493" r:id="rId204"/>
    <p:sldId id="491" r:id="rId205"/>
    <p:sldId id="492" r:id="rId206"/>
    <p:sldId id="2090" r:id="rId207"/>
    <p:sldId id="2087" r:id="rId208"/>
  </p:sldIdLst>
  <p:sldSz cx="9144000" cy="6858000" type="screen4x3"/>
  <p:notesSz cx="6858000" cy="9144000"/>
  <p:custDataLst>
    <p:tags r:id="rId21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1F58EF4-0DA7-534F-BB34-B5E856CE9A58}">
          <p14:sldIdLst>
            <p14:sldId id="256"/>
            <p14:sldId id="2088"/>
          </p14:sldIdLst>
        </p14:section>
        <p14:section name="默认节" id="{20ACFC43-4A76-4731-9391-8B8B1CF6C227}">
          <p14:sldIdLst/>
        </p14:section>
        <p14:section name="引言" id="{33EA9321-1B85-4EF0-92E2-FA435E72FE6F}">
          <p14:sldIdLst>
            <p14:sldId id="318"/>
            <p14:sldId id="262"/>
            <p14:sldId id="1080"/>
            <p14:sldId id="1081"/>
            <p14:sldId id="1082"/>
            <p14:sldId id="1079"/>
            <p14:sldId id="1083"/>
            <p14:sldId id="2089"/>
            <p14:sldId id="1084"/>
            <p14:sldId id="1085"/>
            <p14:sldId id="1086"/>
            <p14:sldId id="1104"/>
            <p14:sldId id="2091"/>
            <p14:sldId id="2092"/>
            <p14:sldId id="1075"/>
            <p14:sldId id="1088"/>
            <p14:sldId id="1089"/>
            <p14:sldId id="1634"/>
            <p14:sldId id="1090"/>
            <p14:sldId id="1091"/>
            <p14:sldId id="1092"/>
            <p14:sldId id="1093"/>
            <p14:sldId id="1335"/>
            <p14:sldId id="1094"/>
            <p14:sldId id="1095"/>
            <p14:sldId id="1096"/>
            <p14:sldId id="1097"/>
            <p14:sldId id="1098"/>
            <p14:sldId id="1099"/>
            <p14:sldId id="1100"/>
            <p14:sldId id="1101"/>
            <p14:sldId id="1102"/>
            <p14:sldId id="1103"/>
            <p14:sldId id="1074"/>
            <p14:sldId id="1316"/>
            <p14:sldId id="498"/>
            <p14:sldId id="1317"/>
            <p14:sldId id="499"/>
            <p14:sldId id="507"/>
            <p14:sldId id="496"/>
            <p14:sldId id="509"/>
            <p14:sldId id="510"/>
            <p14:sldId id="486"/>
          </p14:sldIdLst>
        </p14:section>
        <p14:section name="量化索引" id="{B1D93449-3A6D-4991-A0E3-9FE16903FDE3}">
          <p14:sldIdLst>
            <p14:sldId id="442"/>
            <p14:sldId id="2083"/>
            <p14:sldId id="1874"/>
            <p14:sldId id="2084"/>
            <p14:sldId id="1883"/>
            <p14:sldId id="1884"/>
            <p14:sldId id="1885"/>
            <p14:sldId id="1875"/>
            <p14:sldId id="1901"/>
            <p14:sldId id="1876"/>
            <p14:sldId id="2069"/>
            <p14:sldId id="1880"/>
            <p14:sldId id="2066"/>
            <p14:sldId id="2067"/>
            <p14:sldId id="1902"/>
            <p14:sldId id="771"/>
            <p14:sldId id="2071"/>
            <p14:sldId id="2072"/>
            <p14:sldId id="1911"/>
            <p14:sldId id="770"/>
            <p14:sldId id="1905"/>
            <p14:sldId id="1907"/>
            <p14:sldId id="1903"/>
            <p14:sldId id="1908"/>
            <p14:sldId id="867"/>
            <p14:sldId id="2093"/>
            <p14:sldId id="868"/>
            <p14:sldId id="2080"/>
            <p14:sldId id="2081"/>
            <p14:sldId id="1915"/>
            <p14:sldId id="870"/>
            <p14:sldId id="2042"/>
            <p14:sldId id="2036"/>
            <p14:sldId id="2094"/>
            <p14:sldId id="2035"/>
            <p14:sldId id="2043"/>
            <p14:sldId id="2045"/>
            <p14:sldId id="872"/>
            <p14:sldId id="869"/>
            <p14:sldId id="2046"/>
            <p14:sldId id="2073"/>
            <p14:sldId id="2074"/>
            <p14:sldId id="2075"/>
            <p14:sldId id="2076"/>
            <p14:sldId id="2077"/>
            <p14:sldId id="873"/>
            <p14:sldId id="874"/>
            <p14:sldId id="2048"/>
            <p14:sldId id="875"/>
            <p14:sldId id="877"/>
            <p14:sldId id="2056"/>
            <p14:sldId id="2058"/>
            <p14:sldId id="2062"/>
            <p14:sldId id="876"/>
            <p14:sldId id="2060"/>
            <p14:sldId id="2064"/>
            <p14:sldId id="2063"/>
            <p14:sldId id="879"/>
            <p14:sldId id="880"/>
            <p14:sldId id="881"/>
            <p14:sldId id="882"/>
          </p14:sldIdLst>
        </p14:section>
        <p14:section name="图索引" id="{BAE49B09-5CBE-406C-8541-8B3EF6871410}">
          <p14:sldIdLst>
            <p14:sldId id="1622"/>
            <p14:sldId id="973"/>
            <p14:sldId id="887"/>
            <p14:sldId id="885"/>
            <p14:sldId id="889"/>
            <p14:sldId id="890"/>
            <p14:sldId id="974"/>
            <p14:sldId id="892"/>
            <p14:sldId id="2085"/>
            <p14:sldId id="975"/>
            <p14:sldId id="971"/>
            <p14:sldId id="972"/>
            <p14:sldId id="976"/>
            <p14:sldId id="983"/>
            <p14:sldId id="980"/>
            <p14:sldId id="978"/>
            <p14:sldId id="981"/>
            <p14:sldId id="2086"/>
            <p14:sldId id="982"/>
            <p14:sldId id="986"/>
            <p14:sldId id="1071"/>
            <p14:sldId id="1070"/>
            <p14:sldId id="1072"/>
            <p14:sldId id="1073"/>
          </p14:sldIdLst>
        </p14:section>
        <p14:section name="哈希索引" id="{130FB4C3-5764-40B6-8848-3DAC8467D618}">
          <p14:sldIdLst>
            <p14:sldId id="1589"/>
            <p14:sldId id="1787"/>
            <p14:sldId id="1590"/>
            <p14:sldId id="1591"/>
            <p14:sldId id="1592"/>
            <p14:sldId id="163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3"/>
            <p14:sldId id="1614"/>
            <p14:sldId id="1615"/>
            <p14:sldId id="1616"/>
            <p14:sldId id="1617"/>
            <p14:sldId id="1618"/>
            <p14:sldId id="1619"/>
            <p14:sldId id="1620"/>
            <p14:sldId id="1621"/>
          </p14:sldIdLst>
        </p14:section>
        <p14:section name="树索引" id="{AF653B8A-B370-41FD-BC73-96BE868DE049}">
          <p14:sldIdLst>
            <p14:sldId id="1788"/>
            <p14:sldId id="457"/>
            <p14:sldId id="1572"/>
            <p14:sldId id="459"/>
            <p14:sldId id="460"/>
            <p14:sldId id="461"/>
            <p14:sldId id="1575"/>
            <p14:sldId id="1576"/>
            <p14:sldId id="1573"/>
            <p14:sldId id="462"/>
            <p14:sldId id="1578"/>
            <p14:sldId id="1577"/>
            <p14:sldId id="520"/>
            <p14:sldId id="1579"/>
            <p14:sldId id="1580"/>
            <p14:sldId id="464"/>
            <p14:sldId id="481"/>
            <p14:sldId id="482"/>
            <p14:sldId id="1581"/>
            <p14:sldId id="466"/>
            <p14:sldId id="1582"/>
            <p14:sldId id="468"/>
            <p14:sldId id="469"/>
            <p14:sldId id="1628"/>
            <p14:sldId id="1629"/>
            <p14:sldId id="1631"/>
            <p14:sldId id="1792"/>
            <p14:sldId id="1789"/>
            <p14:sldId id="1791"/>
            <p14:sldId id="1790"/>
            <p14:sldId id="1860"/>
            <p14:sldId id="1794"/>
            <p14:sldId id="1870"/>
          </p14:sldIdLst>
        </p14:section>
        <p14:section name="系统实现与应用" id="{7B545B6B-DDCC-4CDE-AEBD-E3BAF4A88F53}">
          <p14:sldIdLst>
            <p14:sldId id="488"/>
            <p14:sldId id="489"/>
            <p14:sldId id="490"/>
            <p14:sldId id="1584"/>
            <p14:sldId id="1585"/>
            <p14:sldId id="493"/>
            <p14:sldId id="491"/>
            <p14:sldId id="492"/>
            <p14:sldId id="2090"/>
            <p14:sldId id="2087"/>
          </p14:sldIdLst>
        </p14:section>
      </p14:sectionLst>
    </p:ext>
    <p:ext uri="{EFAFB233-063F-42B5-8137-9DF3F51BA10A}">
      <p15:sldGuideLst xmlns:p15="http://schemas.microsoft.com/office/powerpoint/2012/main">
        <p15:guide id="1" orient="horz" pos="2137" userDrawn="1">
          <p15:clr>
            <a:srgbClr val="A4A3A4"/>
          </p15:clr>
        </p15:guide>
        <p15:guide id="2" pos="29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5" autoAdjust="0"/>
    <p:restoredTop sz="96154" autoAdjust="0"/>
  </p:normalViewPr>
  <p:slideViewPr>
    <p:cSldViewPr snapToGrid="0" showGuides="1">
      <p:cViewPr varScale="1">
        <p:scale>
          <a:sx n="118" d="100"/>
          <a:sy n="118" d="100"/>
        </p:scale>
        <p:origin x="208" y="192"/>
      </p:cViewPr>
      <p:guideLst>
        <p:guide orient="horz" pos="2137"/>
        <p:guide pos="294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handoutMaster" Target="handoutMasters/handoutMaster1.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gs" Target="tags/tag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A10A68-104F-4ABC-A7CB-8029032B6C29}" type="datetime1">
              <a:rPr lang="zh-CN" altLang="en-US" smtClean="0"/>
              <a:t>2024/11/8</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0097"/>
          </a:xfrm>
        </p:spPr>
        <p:txBody>
          <a:body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628650" y="1424940"/>
            <a:ext cx="7886700" cy="4752023"/>
          </a:xfrm>
        </p:spPr>
        <p:txBody>
          <a:bodyPr>
            <a:noAutofit/>
          </a:bodyPr>
          <a:lstStyle>
            <a:lvl1pPr marL="228600" indent="-228600">
              <a:buFont typeface="Wingdings" panose="05000000000000000000" pitchFamily="2" charset="2"/>
              <a:buChar char="p"/>
              <a:defRPr>
                <a:latin typeface="+mn-ea"/>
                <a:ea typeface="+mn-ea"/>
                <a:cs typeface="Times New Roman" panose="02020603050405020304" pitchFamily="18" charset="0"/>
              </a:defRPr>
            </a:lvl1pPr>
            <a:lvl2pPr marL="685800" indent="-228600">
              <a:buFont typeface="Wingdings" panose="05000000000000000000" pitchFamily="2" charset="2"/>
              <a:buChar char="n"/>
              <a:defRPr>
                <a:latin typeface="+mn-ea"/>
                <a:ea typeface="+mn-ea"/>
                <a:cs typeface="Times New Roman" panose="02020603050405020304" pitchFamily="18" charset="0"/>
              </a:defRPr>
            </a:lvl2pPr>
            <a:lvl3pPr marL="1143000" indent="-228600">
              <a:buFont typeface="Wingdings" panose="05000000000000000000" pitchFamily="2" charset="2"/>
              <a:buChar char="n"/>
              <a:defRPr>
                <a:latin typeface="+mn-ea"/>
                <a:ea typeface="+mn-ea"/>
                <a:cs typeface="Times New Roman" panose="02020603050405020304" pitchFamily="18" charset="0"/>
              </a:defRPr>
            </a:lvl3pPr>
            <a:lvl4pPr>
              <a:defRPr>
                <a:latin typeface="+mn-ea"/>
                <a:ea typeface="+mn-ea"/>
                <a:cs typeface="Times New Roman" panose="02020603050405020304" pitchFamily="18" charset="0"/>
              </a:defRPr>
            </a:lvl4pPr>
            <a:lvl5pPr>
              <a:defRPr>
                <a:latin typeface="+mn-ea"/>
                <a:ea typeface="+mn-ea"/>
                <a:cs typeface="Times New Roman" panose="02020603050405020304" pitchFamily="18" charset="0"/>
              </a:defRPr>
            </a:lvl5pPr>
          </a:lstStyle>
          <a:p>
            <a:pPr lvl="0"/>
            <a:r>
              <a:rPr lang="zh-CN" altLang="en-US" dirty="0"/>
              <a:t>单击此处编辑母版文本样式</a:t>
            </a:r>
            <a:r>
              <a:rPr lang="en-US" altLang="zh-CN" dirty="0"/>
              <a:t>d</a:t>
            </a:r>
            <a:endParaRPr lang="zh-CN" altLang="en-US" dirty="0"/>
          </a:p>
          <a:p>
            <a:pPr lvl="1"/>
            <a:r>
              <a:rPr lang="zh-CN" altLang="en-US" dirty="0"/>
              <a:t>二级</a:t>
            </a:r>
            <a:r>
              <a:rPr lang="en-US" altLang="zh-CN" dirty="0"/>
              <a:t>d</a:t>
            </a:r>
            <a:endParaRPr lang="zh-CN" altLang="en-US" dirty="0"/>
          </a:p>
          <a:p>
            <a:pPr lvl="2"/>
            <a:r>
              <a:rPr lang="zh-CN" altLang="en-US" dirty="0"/>
              <a:t>三级</a:t>
            </a:r>
            <a:r>
              <a:rPr lang="en-US" altLang="zh-CN" dirty="0"/>
              <a:t>d</a:t>
            </a:r>
            <a:endParaRPr lang="zh-CN" altLang="en-US" dirty="0"/>
          </a:p>
          <a:p>
            <a:pPr lvl="3"/>
            <a:r>
              <a:rPr lang="zh-CN" altLang="en-US" dirty="0"/>
              <a:t>四级</a:t>
            </a:r>
            <a:r>
              <a:rPr lang="en-US" altLang="zh-CN" dirty="0"/>
              <a:t>d</a:t>
            </a:r>
            <a:endParaRPr lang="zh-CN" altLang="en-US" dirty="0"/>
          </a:p>
          <a:p>
            <a:pPr lvl="4"/>
            <a:r>
              <a:rPr lang="zh-CN" altLang="en-US" dirty="0"/>
              <a:t>五级</a:t>
            </a:r>
            <a:r>
              <a:rPr lang="en-US" altLang="zh-CN" dirty="0"/>
              <a:t>d</a:t>
            </a:r>
            <a:endParaRPr lang="en-US" dirty="0"/>
          </a:p>
        </p:txBody>
      </p:sp>
      <p:sp>
        <p:nvSpPr>
          <p:cNvPr id="4" name="Date Placeholder 3"/>
          <p:cNvSpPr>
            <a:spLocks noGrp="1"/>
          </p:cNvSpPr>
          <p:nvPr>
            <p:ph type="dt" sz="half" idx="10"/>
          </p:nvPr>
        </p:nvSpPr>
        <p:spPr/>
        <p:txBody>
          <a:bodyPr/>
          <a:lstStyle/>
          <a:p>
            <a:fld id="{2583427B-0610-4226-B3C6-3A6DD2A3A8AF}" type="datetime1">
              <a:rPr lang="zh-CN" altLang="en-US" smtClean="0"/>
              <a:t>2024/11/8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58075" y="0"/>
            <a:ext cx="1885925" cy="134522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523875" y="365126"/>
            <a:ext cx="104775" cy="980097"/>
          </a:xfrm>
          <a:prstGeom prst="rect">
            <a:avLst/>
          </a:prstGeom>
          <a:solidFill>
            <a:srgbClr val="A90000"/>
          </a:solidFill>
          <a:ln>
            <a:noFill/>
          </a:ln>
        </p:spPr>
        <p:txBody>
          <a:bodyPr anchor="ctr"/>
          <a:lstStyle>
            <a:lvl1pPr lvl="0">
              <a:defRPr>
                <a:solidFill>
                  <a:schemeClr val="tx1"/>
                </a:solidFill>
                <a:latin typeface="Arial" panose="020B0604020202020204"/>
                <a:ea typeface="微软雅黑" panose="020B0503020204020204" charset="-122"/>
              </a:defRPr>
            </a:lvl1pPr>
            <a:lvl2pPr marL="742950" lvl="1" indent="-285750">
              <a:defRPr>
                <a:solidFill>
                  <a:schemeClr val="tx1"/>
                </a:solidFill>
                <a:latin typeface="Arial" panose="020B0604020202020204"/>
                <a:ea typeface="微软雅黑" panose="020B0503020204020204" charset="-122"/>
              </a:defRPr>
            </a:lvl2pPr>
            <a:lvl3pPr marL="1143000" lvl="2" indent="-228600">
              <a:defRPr>
                <a:solidFill>
                  <a:schemeClr val="tx1"/>
                </a:solidFill>
                <a:latin typeface="Arial" panose="020B0604020202020204"/>
                <a:ea typeface="微软雅黑" panose="020B0503020204020204" charset="-122"/>
              </a:defRPr>
            </a:lvl3pPr>
            <a:lvl4pPr marL="1600200" lvl="3" indent="-228600">
              <a:defRPr>
                <a:solidFill>
                  <a:schemeClr val="tx1"/>
                </a:solidFill>
                <a:latin typeface="Arial" panose="020B0604020202020204"/>
                <a:ea typeface="微软雅黑" panose="020B0503020204020204" charset="-122"/>
              </a:defRPr>
            </a:lvl4pPr>
            <a:lvl5pPr marL="2057400" lvl="4" indent="-228600">
              <a:defRPr>
                <a:solidFill>
                  <a:schemeClr val="tx1"/>
                </a:solidFill>
                <a:latin typeface="Arial" panose="020B0604020202020204"/>
                <a:ea typeface="微软雅黑" panose="020B0503020204020204" charset="-122"/>
              </a:defRPr>
            </a:lvl5pPr>
            <a:lvl6pPr marL="2514600" lvl="5" indent="-228600">
              <a:spcBef>
                <a:spcPct val="0"/>
              </a:spcBef>
              <a:spcAft>
                <a:spcPct val="0"/>
              </a:spcAft>
              <a:defRPr>
                <a:solidFill>
                  <a:schemeClr val="tx1"/>
                </a:solidFill>
                <a:latin typeface="Arial" panose="020B0604020202020204"/>
                <a:ea typeface="微软雅黑" panose="020B0503020204020204" charset="-122"/>
              </a:defRPr>
            </a:lvl6pPr>
            <a:lvl7pPr marL="2971800" lvl="6" indent="-228600">
              <a:spcBef>
                <a:spcPct val="0"/>
              </a:spcBef>
              <a:spcAft>
                <a:spcPct val="0"/>
              </a:spcAft>
              <a:defRPr>
                <a:solidFill>
                  <a:schemeClr val="tx1"/>
                </a:solidFill>
                <a:latin typeface="Arial" panose="020B0604020202020204"/>
                <a:ea typeface="微软雅黑" panose="020B0503020204020204" charset="-122"/>
              </a:defRPr>
            </a:lvl7pPr>
            <a:lvl8pPr marL="3429000" lvl="7" indent="-228600">
              <a:spcBef>
                <a:spcPct val="0"/>
              </a:spcBef>
              <a:spcAft>
                <a:spcPct val="0"/>
              </a:spcAft>
              <a:defRPr>
                <a:solidFill>
                  <a:schemeClr val="tx1"/>
                </a:solidFill>
                <a:latin typeface="Arial" panose="020B0604020202020204"/>
                <a:ea typeface="微软雅黑" panose="020B0503020204020204" charset="-122"/>
              </a:defRPr>
            </a:lvl8pPr>
            <a:lvl9pPr marL="3886200" lvl="8" indent="-228600">
              <a:spcBef>
                <a:spcPct val="0"/>
              </a:spcBef>
              <a:spcAft>
                <a:spcPct val="0"/>
              </a:spcAft>
              <a:defRPr>
                <a:solidFill>
                  <a:schemeClr val="tx1"/>
                </a:solidFill>
                <a:latin typeface="Arial" panose="020B0604020202020204"/>
                <a:ea typeface="微软雅黑" panose="020B0503020204020204" charset="-122"/>
              </a:defRPr>
            </a:lvl9pPr>
          </a:lstStyle>
          <a:p>
            <a:pPr algn="ctr"/>
            <a:endParaRPr lang="zh-CN" altLang="zh-CN">
              <a:solidFill>
                <a:srgbClr val="FFFFFF"/>
              </a:solidFill>
            </a:endParaRPr>
          </a:p>
        </p:txBody>
      </p:sp>
      <p:cxnSp>
        <p:nvCxnSpPr>
          <p:cNvPr id="9" name="直接箭头连接符 11"/>
          <p:cNvCxnSpPr/>
          <p:nvPr userDrawn="1"/>
        </p:nvCxnSpPr>
        <p:spPr>
          <a:xfrm>
            <a:off x="523875" y="1316648"/>
            <a:ext cx="7991475" cy="0"/>
          </a:xfrm>
          <a:prstGeom prst="straightConnector1">
            <a:avLst/>
          </a:prstGeom>
          <a:ln w="12700">
            <a:solidFill>
              <a:srgbClr val="C00000"/>
            </a:solidFill>
            <a:prstDash val="solid"/>
            <a:miter/>
          </a:ln>
        </p:spPr>
      </p:cxn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Autofit/>
          </a:bodyPr>
          <a:lstStyle/>
          <a:p>
            <a:pPr lvl="0"/>
            <a:r>
              <a:rPr lang="zh-CN" altLang="en-US" dirty="0"/>
              <a:t>单击此处编辑母版文本样式</a:t>
            </a:r>
            <a:r>
              <a:rPr lang="en-US" altLang="zh-CN" dirty="0"/>
              <a:t>d</a:t>
            </a:r>
            <a:endParaRPr lang="zh-CN" altLang="en-US" dirty="0"/>
          </a:p>
          <a:p>
            <a:pPr lvl="1"/>
            <a:r>
              <a:rPr lang="zh-CN" altLang="en-US" dirty="0"/>
              <a:t>二级</a:t>
            </a:r>
            <a:r>
              <a:rPr lang="en-US" altLang="zh-CN" dirty="0"/>
              <a:t>dd</a:t>
            </a:r>
            <a:endParaRPr lang="zh-CN" altLang="en-US" dirty="0"/>
          </a:p>
          <a:p>
            <a:pPr lvl="2"/>
            <a:r>
              <a:rPr lang="zh-CN" altLang="en-US" dirty="0"/>
              <a:t>三级</a:t>
            </a:r>
            <a:r>
              <a:rPr lang="en-US" altLang="zh-CN" dirty="0"/>
              <a:t>d</a:t>
            </a:r>
            <a:endParaRPr lang="zh-CN" altLang="en-US" dirty="0"/>
          </a:p>
          <a:p>
            <a:pPr lvl="3"/>
            <a:r>
              <a:rPr lang="zh-CN" altLang="en-US" dirty="0"/>
              <a:t>四级</a:t>
            </a:r>
            <a:r>
              <a:rPr lang="en-US" altLang="zh-CN" dirty="0"/>
              <a:t>d</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8645F8-56BD-4EBA-AA3A-8A719E9AF3E6}" type="datetime1">
              <a:rPr lang="zh-CN" altLang="en-US" smtClean="0"/>
              <a:t>2024/11/8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p"/>
        <a:defRPr sz="2800" kern="1200">
          <a:solidFill>
            <a:schemeClr val="tx1"/>
          </a:solidFill>
          <a:latin typeface="+mn-ea"/>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mn-ea"/>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ea"/>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mn-ea"/>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mn-ea"/>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9" Type="http://schemas.openxmlformats.org/officeDocument/2006/relationships/tags" Target="../tags/tag70.xml"/><Relationship Id="rId21" Type="http://schemas.openxmlformats.org/officeDocument/2006/relationships/tags" Target="../tags/tag52.xml"/><Relationship Id="rId34" Type="http://schemas.openxmlformats.org/officeDocument/2006/relationships/tags" Target="../tags/tag65.xml"/><Relationship Id="rId42" Type="http://schemas.openxmlformats.org/officeDocument/2006/relationships/tags" Target="../tags/tag73.xml"/><Relationship Id="rId47" Type="http://schemas.openxmlformats.org/officeDocument/2006/relationships/slideLayout" Target="../slideLayouts/slideLayout2.xml"/><Relationship Id="rId50" Type="http://schemas.openxmlformats.org/officeDocument/2006/relationships/image" Target="../media/image7.png"/><Relationship Id="rId7" Type="http://schemas.openxmlformats.org/officeDocument/2006/relationships/tags" Target="../tags/tag38.xml"/><Relationship Id="rId2" Type="http://schemas.openxmlformats.org/officeDocument/2006/relationships/tags" Target="../tags/tag33.xml"/><Relationship Id="rId16" Type="http://schemas.openxmlformats.org/officeDocument/2006/relationships/tags" Target="../tags/tag47.xml"/><Relationship Id="rId29" Type="http://schemas.openxmlformats.org/officeDocument/2006/relationships/tags" Target="../tags/tag60.xml"/><Relationship Id="rId11" Type="http://schemas.openxmlformats.org/officeDocument/2006/relationships/tags" Target="../tags/tag42.xml"/><Relationship Id="rId24" Type="http://schemas.openxmlformats.org/officeDocument/2006/relationships/tags" Target="../tags/tag55.xml"/><Relationship Id="rId32" Type="http://schemas.openxmlformats.org/officeDocument/2006/relationships/tags" Target="../tags/tag63.xml"/><Relationship Id="rId37" Type="http://schemas.openxmlformats.org/officeDocument/2006/relationships/tags" Target="../tags/tag68.xml"/><Relationship Id="rId40" Type="http://schemas.openxmlformats.org/officeDocument/2006/relationships/tags" Target="../tags/tag71.xml"/><Relationship Id="rId45" Type="http://schemas.openxmlformats.org/officeDocument/2006/relationships/tags" Target="../tags/tag76.xml"/><Relationship Id="rId53" Type="http://schemas.openxmlformats.org/officeDocument/2006/relationships/image" Target="../media/image10.svg"/><Relationship Id="rId5" Type="http://schemas.openxmlformats.org/officeDocument/2006/relationships/tags" Target="../tags/tag36.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tags" Target="../tags/tag62.xml"/><Relationship Id="rId44" Type="http://schemas.openxmlformats.org/officeDocument/2006/relationships/tags" Target="../tags/tag75.xml"/><Relationship Id="rId52" Type="http://schemas.openxmlformats.org/officeDocument/2006/relationships/image" Target="../media/image9.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tags" Target="../tags/tag61.xml"/><Relationship Id="rId35" Type="http://schemas.openxmlformats.org/officeDocument/2006/relationships/tags" Target="../tags/tag66.xml"/><Relationship Id="rId43" Type="http://schemas.openxmlformats.org/officeDocument/2006/relationships/tags" Target="../tags/tag74.xml"/><Relationship Id="rId48" Type="http://schemas.openxmlformats.org/officeDocument/2006/relationships/image" Target="../media/image5.png"/><Relationship Id="rId8" Type="http://schemas.openxmlformats.org/officeDocument/2006/relationships/tags" Target="../tags/tag39.xml"/><Relationship Id="rId51" Type="http://schemas.openxmlformats.org/officeDocument/2006/relationships/image" Target="../media/image8.svg"/><Relationship Id="rId3" Type="http://schemas.openxmlformats.org/officeDocument/2006/relationships/tags" Target="../tags/tag34.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33" Type="http://schemas.openxmlformats.org/officeDocument/2006/relationships/tags" Target="../tags/tag64.xml"/><Relationship Id="rId38" Type="http://schemas.openxmlformats.org/officeDocument/2006/relationships/tags" Target="../tags/tag69.xml"/><Relationship Id="rId46" Type="http://schemas.openxmlformats.org/officeDocument/2006/relationships/tags" Target="../tags/tag77.xml"/><Relationship Id="rId20" Type="http://schemas.openxmlformats.org/officeDocument/2006/relationships/tags" Target="../tags/tag51.xml"/><Relationship Id="rId41" Type="http://schemas.openxmlformats.org/officeDocument/2006/relationships/tags" Target="../tags/tag72.xml"/><Relationship Id="rId54" Type="http://schemas.openxmlformats.org/officeDocument/2006/relationships/image" Target="../media/image11.png"/><Relationship Id="rId1" Type="http://schemas.openxmlformats.org/officeDocument/2006/relationships/tags" Target="../tags/tag32.xml"/><Relationship Id="rId6" Type="http://schemas.openxmlformats.org/officeDocument/2006/relationships/tags" Target="../tags/tag37.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36" Type="http://schemas.openxmlformats.org/officeDocument/2006/relationships/tags" Target="../tags/tag67.xml"/><Relationship Id="rId49" Type="http://schemas.openxmlformats.org/officeDocument/2006/relationships/image" Target="../media/image6.sv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9.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0.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1.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3.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224.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5.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6.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7.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22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29.xml"/><Relationship Id="rId4" Type="http://schemas.openxmlformats.org/officeDocument/2006/relationships/image" Target="../media/image6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30.xml"/><Relationship Id="rId4" Type="http://schemas.openxmlformats.org/officeDocument/2006/relationships/image" Target="../media/image66.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1.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2.xml"/></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233.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4.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5.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236.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7.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239.xml"/></Relationships>
</file>

<file path=ppt/slides/_rels/slide1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240.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1.xml"/></Relationships>
</file>

<file path=ppt/slides/_rels/slide1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242.xml"/></Relationships>
</file>

<file path=ppt/slides/_rels/slide1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243.xml"/></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244.xml"/></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245.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6.xml"/></Relationships>
</file>

<file path=ppt/slides/_rels/slide1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247.xml"/><Relationship Id="rId4" Type="http://schemas.openxmlformats.org/officeDocument/2006/relationships/image" Target="../media/image76.png"/></Relationships>
</file>

<file path=ppt/slides/_rels/slide1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24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249.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0.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2.xml"/></Relationships>
</file>

<file path=ppt/slides/_rels/slide1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253.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4.xml"/></Relationships>
</file>

<file path=ppt/slides/_rels/slide1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255.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6.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8.xml"/></Relationships>
</file>

<file path=ppt/slides/_rels/slide1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259.xml"/></Relationships>
</file>

<file path=ppt/slides/_rels/slide1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260.xml"/></Relationships>
</file>

<file path=ppt/slides/_rels/slide1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261.xml"/><Relationship Id="rId5" Type="http://schemas.openxmlformats.org/officeDocument/2006/relationships/image" Target="../media/image84.png"/><Relationship Id="rId4" Type="http://schemas.openxmlformats.org/officeDocument/2006/relationships/image" Target="../media/image83.png"/></Relationships>
</file>

<file path=ppt/slides/_rels/slide1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262.xml"/><Relationship Id="rId5" Type="http://schemas.openxmlformats.org/officeDocument/2006/relationships/image" Target="../media/image87.png"/><Relationship Id="rId4" Type="http://schemas.openxmlformats.org/officeDocument/2006/relationships/image" Target="../media/image86.png"/></Relationships>
</file>

<file path=ppt/slides/_rels/slide1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263.xml"/></Relationships>
</file>

<file path=ppt/slides/_rels/slide1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264.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5.xml"/></Relationships>
</file>

<file path=ppt/slides/_rels/slide1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266.xml"/></Relationships>
</file>

<file path=ppt/slides/_rels/slide1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267.xml"/></Relationships>
</file>

<file path=ppt/slides/_rels/slide15.xml.rels><?xml version="1.0" encoding="UTF-8" standalone="yes"?>
<Relationships xmlns="http://schemas.openxmlformats.org/package/2006/relationships"><Relationship Id="rId13" Type="http://schemas.openxmlformats.org/officeDocument/2006/relationships/tags" Target="../tags/tag94.xml"/><Relationship Id="rId18" Type="http://schemas.openxmlformats.org/officeDocument/2006/relationships/tags" Target="../tags/tag99.xml"/><Relationship Id="rId26" Type="http://schemas.openxmlformats.org/officeDocument/2006/relationships/tags" Target="../tags/tag107.xml"/><Relationship Id="rId39" Type="http://schemas.openxmlformats.org/officeDocument/2006/relationships/tags" Target="../tags/tag120.xml"/><Relationship Id="rId21" Type="http://schemas.openxmlformats.org/officeDocument/2006/relationships/tags" Target="../tags/tag102.xml"/><Relationship Id="rId34" Type="http://schemas.openxmlformats.org/officeDocument/2006/relationships/tags" Target="../tags/tag115.xml"/><Relationship Id="rId42" Type="http://schemas.openxmlformats.org/officeDocument/2006/relationships/tags" Target="../tags/tag123.xml"/><Relationship Id="rId47" Type="http://schemas.openxmlformats.org/officeDocument/2006/relationships/tags" Target="../tags/tag128.xml"/><Relationship Id="rId50" Type="http://schemas.openxmlformats.org/officeDocument/2006/relationships/slideLayout" Target="../slideLayouts/slideLayout2.xml"/><Relationship Id="rId7" Type="http://schemas.openxmlformats.org/officeDocument/2006/relationships/tags" Target="../tags/tag88.xml"/><Relationship Id="rId2" Type="http://schemas.openxmlformats.org/officeDocument/2006/relationships/tags" Target="../tags/tag83.xml"/><Relationship Id="rId16" Type="http://schemas.openxmlformats.org/officeDocument/2006/relationships/tags" Target="../tags/tag97.xml"/><Relationship Id="rId29" Type="http://schemas.openxmlformats.org/officeDocument/2006/relationships/tags" Target="../tags/tag110.xml"/><Relationship Id="rId11" Type="http://schemas.openxmlformats.org/officeDocument/2006/relationships/tags" Target="../tags/tag92.xml"/><Relationship Id="rId24" Type="http://schemas.openxmlformats.org/officeDocument/2006/relationships/tags" Target="../tags/tag105.xml"/><Relationship Id="rId32" Type="http://schemas.openxmlformats.org/officeDocument/2006/relationships/tags" Target="../tags/tag113.xml"/><Relationship Id="rId37" Type="http://schemas.openxmlformats.org/officeDocument/2006/relationships/tags" Target="../tags/tag118.xml"/><Relationship Id="rId40" Type="http://schemas.openxmlformats.org/officeDocument/2006/relationships/tags" Target="../tags/tag121.xml"/><Relationship Id="rId45" Type="http://schemas.openxmlformats.org/officeDocument/2006/relationships/tags" Target="../tags/tag126.xml"/><Relationship Id="rId53" Type="http://schemas.openxmlformats.org/officeDocument/2006/relationships/image" Target="../media/image16.png"/><Relationship Id="rId5" Type="http://schemas.openxmlformats.org/officeDocument/2006/relationships/tags" Target="../tags/tag86.xml"/><Relationship Id="rId10" Type="http://schemas.openxmlformats.org/officeDocument/2006/relationships/tags" Target="../tags/tag91.xml"/><Relationship Id="rId19" Type="http://schemas.openxmlformats.org/officeDocument/2006/relationships/tags" Target="../tags/tag100.xml"/><Relationship Id="rId31" Type="http://schemas.openxmlformats.org/officeDocument/2006/relationships/tags" Target="../tags/tag112.xml"/><Relationship Id="rId44" Type="http://schemas.openxmlformats.org/officeDocument/2006/relationships/tags" Target="../tags/tag125.xml"/><Relationship Id="rId52" Type="http://schemas.openxmlformats.org/officeDocument/2006/relationships/image" Target="../media/image15.jpeg"/><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tags" Target="../tags/tag103.xml"/><Relationship Id="rId27" Type="http://schemas.openxmlformats.org/officeDocument/2006/relationships/tags" Target="../tags/tag108.xml"/><Relationship Id="rId30" Type="http://schemas.openxmlformats.org/officeDocument/2006/relationships/tags" Target="../tags/tag111.xml"/><Relationship Id="rId35" Type="http://schemas.openxmlformats.org/officeDocument/2006/relationships/tags" Target="../tags/tag116.xml"/><Relationship Id="rId43" Type="http://schemas.openxmlformats.org/officeDocument/2006/relationships/tags" Target="../tags/tag124.xml"/><Relationship Id="rId48" Type="http://schemas.openxmlformats.org/officeDocument/2006/relationships/tags" Target="../tags/tag129.xml"/><Relationship Id="rId8" Type="http://schemas.openxmlformats.org/officeDocument/2006/relationships/tags" Target="../tags/tag89.xml"/><Relationship Id="rId51" Type="http://schemas.openxmlformats.org/officeDocument/2006/relationships/image" Target="../media/image14.png"/><Relationship Id="rId3" Type="http://schemas.openxmlformats.org/officeDocument/2006/relationships/tags" Target="../tags/tag84.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tags" Target="../tags/tag106.xml"/><Relationship Id="rId33" Type="http://schemas.openxmlformats.org/officeDocument/2006/relationships/tags" Target="../tags/tag114.xml"/><Relationship Id="rId38" Type="http://schemas.openxmlformats.org/officeDocument/2006/relationships/tags" Target="../tags/tag119.xml"/><Relationship Id="rId46" Type="http://schemas.openxmlformats.org/officeDocument/2006/relationships/tags" Target="../tags/tag127.xml"/><Relationship Id="rId20" Type="http://schemas.openxmlformats.org/officeDocument/2006/relationships/tags" Target="../tags/tag101.xml"/><Relationship Id="rId41" Type="http://schemas.openxmlformats.org/officeDocument/2006/relationships/tags" Target="../tags/tag122.xml"/><Relationship Id="rId1" Type="http://schemas.openxmlformats.org/officeDocument/2006/relationships/tags" Target="../tags/tag82.xml"/><Relationship Id="rId6" Type="http://schemas.openxmlformats.org/officeDocument/2006/relationships/tags" Target="../tags/tag87.xml"/><Relationship Id="rId15" Type="http://schemas.openxmlformats.org/officeDocument/2006/relationships/tags" Target="../tags/tag96.xml"/><Relationship Id="rId23" Type="http://schemas.openxmlformats.org/officeDocument/2006/relationships/tags" Target="../tags/tag104.xml"/><Relationship Id="rId28" Type="http://schemas.openxmlformats.org/officeDocument/2006/relationships/tags" Target="../tags/tag109.xml"/><Relationship Id="rId36" Type="http://schemas.openxmlformats.org/officeDocument/2006/relationships/tags" Target="../tags/tag117.xml"/><Relationship Id="rId49" Type="http://schemas.openxmlformats.org/officeDocument/2006/relationships/tags" Target="../tags/tag130.xml"/></Relationships>
</file>

<file path=ppt/slides/_rels/slide1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268.xml"/></Relationships>
</file>

<file path=ppt/slides/_rels/slide1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269.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0.xml"/></Relationships>
</file>

<file path=ppt/slides/_rels/slide1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271.xml"/><Relationship Id="rId4" Type="http://schemas.openxmlformats.org/officeDocument/2006/relationships/image" Target="../media/image94.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2.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4.xml"/><Relationship Id="rId1" Type="http://schemas.openxmlformats.org/officeDocument/2006/relationships/tags" Target="../tags/tag273.xml"/><Relationship Id="rId4" Type="http://schemas.openxmlformats.org/officeDocument/2006/relationships/image" Target="../media/image95.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5.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6.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7.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8.xml"/></Relationships>
</file>

<file path=ppt/slides/_rels/slide16.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18.png"/><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17.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slideLayout" Target="../slideLayouts/slideLayout2.xml"/><Relationship Id="rId5" Type="http://schemas.openxmlformats.org/officeDocument/2006/relationships/tags" Target="../tags/tag135.xml"/><Relationship Id="rId10" Type="http://schemas.openxmlformats.org/officeDocument/2006/relationships/tags" Target="../tags/tag140.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image" Target="../media/image19.jpe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9.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1.xml"/><Relationship Id="rId1" Type="http://schemas.openxmlformats.org/officeDocument/2006/relationships/tags" Target="../tags/tag280.xml"/><Relationship Id="rId4" Type="http://schemas.openxmlformats.org/officeDocument/2006/relationships/image" Target="../media/image96.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3.xml"/><Relationship Id="rId1" Type="http://schemas.openxmlformats.org/officeDocument/2006/relationships/tags" Target="../tags/tag282.xml"/><Relationship Id="rId4" Type="http://schemas.openxmlformats.org/officeDocument/2006/relationships/image" Target="../media/image97.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5.xml"/><Relationship Id="rId1" Type="http://schemas.openxmlformats.org/officeDocument/2006/relationships/tags" Target="../tags/tag284.xml"/><Relationship Id="rId4" Type="http://schemas.openxmlformats.org/officeDocument/2006/relationships/image" Target="../media/image98.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6.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1.xml"/></Relationships>
</file>

<file path=ppt/slides/_rels/slide1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0.xml"/></Relationships>
</file>

<file path=ppt/slides/_rels/slide1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2.xml"/></Relationships>
</file>

<file path=ppt/slides/_rels/slide1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9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43.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4.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5.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6.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7.xml"/></Relationships>
</file>

<file path=ppt/slides/_rels/slide1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98.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9.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0.xml"/></Relationships>
</file>

<file path=ppt/slides/_rels/slide1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301.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21" Type="http://schemas.openxmlformats.org/officeDocument/2006/relationships/slideLayout" Target="../slideLayouts/slideLayout2.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44.xml"/><Relationship Id="rId4" Type="http://schemas.openxmlformats.org/officeDocument/2006/relationships/image" Target="../media/image2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303.xml"/><Relationship Id="rId5" Type="http://schemas.openxmlformats.org/officeDocument/2006/relationships/image" Target="../media/image35.png"/><Relationship Id="rId4" Type="http://schemas.openxmlformats.org/officeDocument/2006/relationships/image" Target="../media/image3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4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49.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5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5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5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57.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58.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59.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6.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9.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0.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7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7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7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0.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8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8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83.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84.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85.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87.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8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89.xml"/><Relationship Id="rId5" Type="http://schemas.openxmlformats.org/officeDocument/2006/relationships/image" Target="../media/image52.png"/><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0.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1.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9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93.xm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slideLayout" Target="../slideLayouts/slideLayout2.xml"/><Relationship Id="rId1" Type="http://schemas.openxmlformats.org/officeDocument/2006/relationships/tags" Target="../tags/tag194.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5.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6.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9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98.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99.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200.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201.xml"/></Relationships>
</file>

<file path=ppt/slides/_rels/slide8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slideLayout" Target="../slideLayouts/slideLayout2.xml"/><Relationship Id="rId1" Type="http://schemas.openxmlformats.org/officeDocument/2006/relationships/tags" Target="../tags/tag202.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slideLayout" Target="../slideLayouts/slideLayout2.xml"/><Relationship Id="rId1" Type="http://schemas.openxmlformats.org/officeDocument/2006/relationships/tags" Target="../tags/tag20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5.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6.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20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8.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0.xml"/><Relationship Id="rId1" Type="http://schemas.openxmlformats.org/officeDocument/2006/relationships/tags" Target="../tags/tag209.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11.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3.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4.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5.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216.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7.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2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9141714" cy="3490956"/>
            <a:chOff x="651279" y="598259"/>
            <a:chExt cx="10889442" cy="5680742"/>
          </a:xfrm>
        </p:grpSpPr>
        <p:sp>
          <p:nvSpPr>
            <p:cNvPr id="14"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标题 1"/>
          <p:cNvSpPr>
            <a:spLocks noGrp="1"/>
          </p:cNvSpPr>
          <p:nvPr>
            <p:ph type="ctrTitle"/>
            <p:custDataLst>
              <p:tags r:id="rId2"/>
            </p:custDataLst>
          </p:nvPr>
        </p:nvSpPr>
        <p:spPr>
          <a:xfrm>
            <a:off x="592281" y="1014574"/>
            <a:ext cx="7294297" cy="2226769"/>
          </a:xfrm>
        </p:spPr>
        <p:txBody>
          <a:bodyPr anchor="ctr">
            <a:normAutofit/>
          </a:bodyPr>
          <a:lstStyle/>
          <a:p>
            <a:pPr algn="l"/>
            <a:r>
              <a:rPr lang="zh-CN" altLang="en-US" sz="4200" dirty="0">
                <a:solidFill>
                  <a:schemeClr val="bg1"/>
                </a:solidFill>
              </a:rPr>
              <a:t>智能计算系统</a:t>
            </a:r>
            <a:r>
              <a:rPr lang="zh-CN" altLang="en-US" sz="4200">
                <a:solidFill>
                  <a:schemeClr val="bg1"/>
                </a:solidFill>
              </a:rPr>
              <a:t>：向量数据库</a:t>
            </a:r>
            <a:endParaRPr lang="zh-CN" altLang="en-US" sz="4200" dirty="0">
              <a:solidFill>
                <a:schemeClr val="bg1"/>
              </a:solidFill>
            </a:endParaRPr>
          </a:p>
        </p:txBody>
      </p:sp>
      <p:sp>
        <p:nvSpPr>
          <p:cNvPr id="3" name="副标题 2"/>
          <p:cNvSpPr>
            <a:spLocks noGrp="1"/>
          </p:cNvSpPr>
          <p:nvPr>
            <p:ph type="subTitle" idx="1"/>
            <p:custDataLst>
              <p:tags r:id="rId3"/>
            </p:custDataLst>
          </p:nvPr>
        </p:nvSpPr>
        <p:spPr>
          <a:xfrm>
            <a:off x="592281" y="3640633"/>
            <a:ext cx="7294297" cy="2487212"/>
          </a:xfrm>
        </p:spPr>
        <p:txBody>
          <a:bodyPr anchor="ctr">
            <a:normAutofit/>
          </a:bodyPr>
          <a:lstStyle/>
          <a:p>
            <a:pPr algn="l"/>
            <a:r>
              <a:rPr lang="zh-CN" altLang="en-US">
                <a:solidFill>
                  <a:schemeClr val="tx2"/>
                </a:solidFill>
              </a:rPr>
              <a:t>中国人民大学 信息学院</a:t>
            </a:r>
            <a:endParaRPr lang="en-US" altLang="zh-CN">
              <a:solidFill>
                <a:schemeClr val="tx2"/>
              </a:solidFill>
            </a:endParaRPr>
          </a:p>
          <a:p>
            <a:pPr algn="l"/>
            <a:r>
              <a:rPr lang="zh-CN" altLang="en-US">
                <a:solidFill>
                  <a:schemeClr val="tx2"/>
                </a:solidFill>
              </a:rPr>
              <a:t>柴云鹏、王晶、鄂金龙</a:t>
            </a:r>
          </a:p>
        </p:txBody>
      </p:sp>
      <p:sp>
        <p:nvSpPr>
          <p:cNvPr id="4" name="灯片编号占位符 3"/>
          <p:cNvSpPr>
            <a:spLocks noGrp="1"/>
          </p:cNvSpPr>
          <p:nvPr>
            <p:ph type="sldNum" sz="quarter" idx="12"/>
          </p:nvPr>
        </p:nvSpPr>
        <p:spPr>
          <a:xfrm>
            <a:off x="8661204" y="6217920"/>
            <a:ext cx="480060" cy="640080"/>
          </a:xfrm>
        </p:spPr>
        <p:txBody>
          <a:bodyPr>
            <a:normAutofit/>
          </a:bodyPr>
          <a:lstStyle/>
          <a:p>
            <a:pPr algn="ctr">
              <a:spcAft>
                <a:spcPts val="600"/>
              </a:spcAft>
            </a:pPr>
            <a:fld id="{49AE70B2-8BF9-45C0-BB95-33D1B9D3A854}" type="slidenum">
              <a:rPr lang="zh-CN" altLang="en-US" sz="1400">
                <a:solidFill>
                  <a:schemeClr val="tx2"/>
                </a:solidFill>
              </a:rPr>
              <a:pPr algn="ctr">
                <a:spcAft>
                  <a:spcPts val="600"/>
                </a:spcAft>
              </a:pPr>
              <a:t>1</a:t>
            </a:fld>
            <a:endParaRPr lang="zh-CN" altLang="en-US" sz="1400">
              <a:solidFill>
                <a:schemeClr val="tx2"/>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819F2-4E92-3422-A804-AE53D9FEF4B9}"/>
              </a:ext>
            </a:extLst>
          </p:cNvPr>
          <p:cNvSpPr>
            <a:spLocks noGrp="1"/>
          </p:cNvSpPr>
          <p:nvPr>
            <p:ph type="title"/>
          </p:nvPr>
        </p:nvSpPr>
        <p:spPr/>
        <p:txBody>
          <a:bodyPr/>
          <a:lstStyle/>
          <a:p>
            <a:r>
              <a:rPr kumimoji="1" lang="zh-CN" altLang="en-US" dirty="0"/>
              <a:t>向量嵌入</a:t>
            </a:r>
          </a:p>
        </p:txBody>
      </p:sp>
      <p:sp>
        <p:nvSpPr>
          <p:cNvPr id="3" name="内容占位符 2">
            <a:extLst>
              <a:ext uri="{FF2B5EF4-FFF2-40B4-BE49-F238E27FC236}">
                <a16:creationId xmlns:a16="http://schemas.microsoft.com/office/drawing/2014/main" id="{D2191EE1-E6FA-B5D9-EE5B-5F10F897CBC8}"/>
              </a:ext>
            </a:extLst>
          </p:cNvPr>
          <p:cNvSpPr>
            <a:spLocks noGrp="1"/>
          </p:cNvSpPr>
          <p:nvPr>
            <p:ph idx="1"/>
          </p:nvPr>
        </p:nvSpPr>
        <p:spPr/>
        <p:txBody>
          <a:bodyPr/>
          <a:lstStyle/>
          <a:p>
            <a:r>
              <a:rPr lang="zh-CN" altLang="en-US" dirty="0">
                <a:latin typeface="Times New Roman" panose="02020603050405020304" pitchFamily="18" charset="0"/>
                <a:cs typeface="+mn-ea"/>
                <a:sym typeface="Times New Roman" panose="02020603050405020304" pitchFamily="18" charset="0"/>
              </a:rPr>
              <a:t>嵌入技术（</a:t>
            </a:r>
            <a:r>
              <a:rPr lang="en" altLang="zh-CN" dirty="0">
                <a:latin typeface="Times New Roman" panose="02020603050405020304" pitchFamily="18" charset="0"/>
                <a:cs typeface="+mn-ea"/>
                <a:sym typeface="Times New Roman" panose="02020603050405020304" pitchFamily="18" charset="0"/>
              </a:rPr>
              <a:t>Embedding</a:t>
            </a:r>
            <a:r>
              <a:rPr lang="zh-CN" altLang="en" dirty="0">
                <a:latin typeface="Times New Roman" panose="02020603050405020304" pitchFamily="18" charset="0"/>
                <a:cs typeface="+mn-ea"/>
                <a:sym typeface="Times New Roman" panose="02020603050405020304" pitchFamily="18" charset="0"/>
              </a:rPr>
              <a:t>）</a:t>
            </a:r>
          </a:p>
          <a:p>
            <a:pPr lvl="1"/>
            <a:r>
              <a:rPr lang="zh-CN" altLang="en-US" dirty="0">
                <a:latin typeface="Times New Roman" panose="02020603050405020304" pitchFamily="18" charset="0"/>
                <a:cs typeface="+mn-ea"/>
                <a:sym typeface="Times New Roman" panose="02020603050405020304" pitchFamily="18" charset="0"/>
              </a:rPr>
              <a:t>将</a:t>
            </a:r>
            <a:r>
              <a:rPr lang="zh-CN" altLang="en-US" dirty="0">
                <a:solidFill>
                  <a:srgbClr val="C00000"/>
                </a:solidFill>
                <a:latin typeface="Times New Roman" panose="02020603050405020304" pitchFamily="18" charset="0"/>
                <a:cs typeface="+mn-ea"/>
                <a:sym typeface="Times New Roman" panose="02020603050405020304" pitchFamily="18" charset="0"/>
              </a:rPr>
              <a:t>非结构化数据</a:t>
            </a:r>
            <a:r>
              <a:rPr lang="zh-CN" altLang="en-US" dirty="0">
                <a:latin typeface="Times New Roman" panose="02020603050405020304" pitchFamily="18" charset="0"/>
                <a:cs typeface="+mn-ea"/>
                <a:sym typeface="Times New Roman" panose="02020603050405020304" pitchFamily="18" charset="0"/>
              </a:rPr>
              <a:t>通过深度神经网络</a:t>
            </a:r>
            <a:r>
              <a:rPr lang="zh-CN" altLang="en-US" dirty="0">
                <a:solidFill>
                  <a:srgbClr val="C00000"/>
                </a:solidFill>
                <a:latin typeface="Times New Roman" panose="02020603050405020304" pitchFamily="18" charset="0"/>
                <a:cs typeface="+mn-ea"/>
                <a:sym typeface="Times New Roman" panose="02020603050405020304" pitchFamily="18" charset="0"/>
              </a:rPr>
              <a:t>统一</a:t>
            </a:r>
            <a:r>
              <a:rPr lang="zh-CN" altLang="en-US" dirty="0">
                <a:latin typeface="Times New Roman" panose="02020603050405020304" pitchFamily="18" charset="0"/>
                <a:cs typeface="+mn-ea"/>
                <a:sym typeface="Times New Roman" panose="02020603050405020304" pitchFamily="18" charset="0"/>
              </a:rPr>
              <a:t>为</a:t>
            </a:r>
            <a:r>
              <a:rPr lang="zh-CN" altLang="en-US" dirty="0">
                <a:solidFill>
                  <a:srgbClr val="C00000"/>
                </a:solidFill>
                <a:latin typeface="Times New Roman" panose="02020603050405020304" pitchFamily="18" charset="0"/>
                <a:cs typeface="+mn-ea"/>
                <a:sym typeface="Times New Roman" panose="02020603050405020304" pitchFamily="18" charset="0"/>
              </a:rPr>
              <a:t>向量表示</a:t>
            </a:r>
            <a:r>
              <a:rPr lang="zh-CN" altLang="en-US" dirty="0">
                <a:solidFill>
                  <a:schemeClr val="tx1"/>
                </a:solidFill>
                <a:latin typeface="Times New Roman" panose="02020603050405020304" pitchFamily="18" charset="0"/>
                <a:cs typeface="+mn-ea"/>
                <a:sym typeface="Times New Roman" panose="02020603050405020304" pitchFamily="18" charset="0"/>
              </a:rPr>
              <a:t>，便于存储、检索</a:t>
            </a:r>
          </a:p>
          <a:p>
            <a:endParaRPr kumimoji="1" lang="zh-CN" altLang="en-US" dirty="0"/>
          </a:p>
        </p:txBody>
      </p:sp>
      <p:sp>
        <p:nvSpPr>
          <p:cNvPr id="4" name="灯片编号占位符 3">
            <a:extLst>
              <a:ext uri="{FF2B5EF4-FFF2-40B4-BE49-F238E27FC236}">
                <a16:creationId xmlns:a16="http://schemas.microsoft.com/office/drawing/2014/main" id="{FFA138D2-9301-AD37-5463-DEE2865A2BCB}"/>
              </a:ext>
            </a:extLst>
          </p:cNvPr>
          <p:cNvSpPr>
            <a:spLocks noGrp="1"/>
          </p:cNvSpPr>
          <p:nvPr>
            <p:ph type="sldNum" sz="quarter" idx="12"/>
          </p:nvPr>
        </p:nvSpPr>
        <p:spPr/>
        <p:txBody>
          <a:bodyPr/>
          <a:lstStyle/>
          <a:p>
            <a:fld id="{49AE70B2-8BF9-45C0-BB95-33D1B9D3A854}" type="slidenum">
              <a:rPr lang="zh-CN" altLang="en-US" smtClean="0"/>
              <a:t>10</a:t>
            </a:fld>
            <a:endParaRPr lang="zh-CN" altLang="en-US"/>
          </a:p>
        </p:txBody>
      </p:sp>
      <p:pic>
        <p:nvPicPr>
          <p:cNvPr id="5" name="图片 4" descr="文本-TXT">
            <a:extLst>
              <a:ext uri="{FF2B5EF4-FFF2-40B4-BE49-F238E27FC236}">
                <a16:creationId xmlns:a16="http://schemas.microsoft.com/office/drawing/2014/main" id="{15309506-CE96-CD14-35C2-1C02AB690C3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53742" y="2712129"/>
            <a:ext cx="983615" cy="983615"/>
          </a:xfrm>
          <a:prstGeom prst="rect">
            <a:avLst/>
          </a:prstGeom>
        </p:spPr>
      </p:pic>
      <p:pic>
        <p:nvPicPr>
          <p:cNvPr id="6" name="图片 5" descr="图片">
            <a:extLst>
              <a:ext uri="{FF2B5EF4-FFF2-40B4-BE49-F238E27FC236}">
                <a16:creationId xmlns:a16="http://schemas.microsoft.com/office/drawing/2014/main" id="{12EA9306-AF72-EF15-3FEE-BDA051F25606}"/>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31188" y="4053386"/>
            <a:ext cx="1228725" cy="982980"/>
          </a:xfrm>
          <a:prstGeom prst="rect">
            <a:avLst/>
          </a:prstGeom>
        </p:spPr>
      </p:pic>
      <p:pic>
        <p:nvPicPr>
          <p:cNvPr id="7" name="图片 6" descr="mp3">
            <a:extLst>
              <a:ext uri="{FF2B5EF4-FFF2-40B4-BE49-F238E27FC236}">
                <a16:creationId xmlns:a16="http://schemas.microsoft.com/office/drawing/2014/main" id="{BDAF6763-4F7A-86C2-4158-EB6D8D359AFB}"/>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83258" y="5214282"/>
            <a:ext cx="1038225" cy="1038225"/>
          </a:xfrm>
          <a:prstGeom prst="rect">
            <a:avLst/>
          </a:prstGeom>
        </p:spPr>
      </p:pic>
      <p:pic>
        <p:nvPicPr>
          <p:cNvPr id="8" name="图片 7">
            <a:extLst>
              <a:ext uri="{FF2B5EF4-FFF2-40B4-BE49-F238E27FC236}">
                <a16:creationId xmlns:a16="http://schemas.microsoft.com/office/drawing/2014/main" id="{E6885FDB-395A-6783-F85A-6C9A61383599}"/>
              </a:ext>
            </a:extLst>
          </p:cNvPr>
          <p:cNvPicPr>
            <a:picLocks noChangeAspect="1"/>
          </p:cNvPicPr>
          <p:nvPr>
            <p:custDataLst>
              <p:tags r:id="rId1"/>
            </p:custDataLst>
          </p:nvPr>
        </p:nvPicPr>
        <p:blipFill>
          <a:blip r:embed="rId54">
            <a:clrChange>
              <a:clrFrom>
                <a:srgbClr val="F7F7F7">
                  <a:alpha val="100000"/>
                </a:srgbClr>
              </a:clrFrom>
              <a:clrTo>
                <a:srgbClr val="F7F7F7">
                  <a:alpha val="100000"/>
                  <a:alpha val="0"/>
                </a:srgbClr>
              </a:clrTo>
            </a:clrChange>
          </a:blip>
          <a:stretch>
            <a:fillRect/>
          </a:stretch>
        </p:blipFill>
        <p:spPr>
          <a:xfrm>
            <a:off x="2712663" y="3203615"/>
            <a:ext cx="1301750" cy="866775"/>
          </a:xfrm>
          <a:prstGeom prst="snip1Rect">
            <a:avLst/>
          </a:prstGeom>
        </p:spPr>
      </p:pic>
      <p:sp>
        <p:nvSpPr>
          <p:cNvPr id="9" name="文本框 8">
            <a:extLst>
              <a:ext uri="{FF2B5EF4-FFF2-40B4-BE49-F238E27FC236}">
                <a16:creationId xmlns:a16="http://schemas.microsoft.com/office/drawing/2014/main" id="{A986F7A1-718B-858C-D385-23B79F167CFA}"/>
              </a:ext>
            </a:extLst>
          </p:cNvPr>
          <p:cNvSpPr txBox="1"/>
          <p:nvPr/>
        </p:nvSpPr>
        <p:spPr>
          <a:xfrm>
            <a:off x="227634" y="6339205"/>
            <a:ext cx="2149475" cy="460375"/>
          </a:xfrm>
          <a:prstGeom prst="rect">
            <a:avLst/>
          </a:prstGeom>
          <a:noFill/>
        </p:spPr>
        <p:txBody>
          <a:bodyPr wrap="square" rtlCol="0" anchor="t">
            <a:spAutoFit/>
          </a:bodyPr>
          <a:lstStyle/>
          <a:p>
            <a:pPr algn="ctr"/>
            <a:r>
              <a:rPr lang="zh-CN" sz="2400" dirty="0">
                <a:latin typeface="Times New Roman" panose="02020603050405020304" pitchFamily="18" charset="0"/>
                <a:ea typeface="黑体" panose="02010609060101010101" pitchFamily="49" charset="-122"/>
                <a:cs typeface="+mn-ea"/>
                <a:sym typeface="Times New Roman" panose="02020603050405020304" pitchFamily="18" charset="0"/>
              </a:rPr>
              <a:t>非结构化数据</a:t>
            </a:r>
          </a:p>
        </p:txBody>
      </p:sp>
      <p:sp>
        <p:nvSpPr>
          <p:cNvPr id="10" name="文本框 9">
            <a:extLst>
              <a:ext uri="{FF2B5EF4-FFF2-40B4-BE49-F238E27FC236}">
                <a16:creationId xmlns:a16="http://schemas.microsoft.com/office/drawing/2014/main" id="{C10BBD82-1FFE-1A7D-43D9-6263C630B6BD}"/>
              </a:ext>
            </a:extLst>
          </p:cNvPr>
          <p:cNvSpPr txBox="1"/>
          <p:nvPr>
            <p:custDataLst>
              <p:tags r:id="rId2"/>
            </p:custDataLst>
          </p:nvPr>
        </p:nvSpPr>
        <p:spPr>
          <a:xfrm>
            <a:off x="2633923" y="2743240"/>
            <a:ext cx="1380490" cy="460375"/>
          </a:xfrm>
          <a:prstGeom prst="rect">
            <a:avLst/>
          </a:prstGeom>
          <a:noFill/>
        </p:spPr>
        <p:txBody>
          <a:bodyPr wrap="square" rtlCol="0" anchor="t">
            <a:spAutoFit/>
          </a:bodyPr>
          <a:lstStyle/>
          <a:p>
            <a:pPr algn="ctr"/>
            <a:r>
              <a:rPr lang="en-US" altLang="zh-CN" sz="2400" dirty="0">
                <a:latin typeface="Times New Roman" panose="02020603050405020304" pitchFamily="18" charset="0"/>
                <a:ea typeface="黑体" panose="02010609060101010101" pitchFamily="49" charset="-122"/>
                <a:cs typeface="+mn-ea"/>
                <a:sym typeface="Times New Roman" panose="02020603050405020304" pitchFamily="18" charset="0"/>
              </a:rPr>
              <a:t>DNN</a:t>
            </a:r>
            <a:endParaRPr lang="zh-CN" sz="2400" dirty="0">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1" name="右大括号 10">
            <a:extLst>
              <a:ext uri="{FF2B5EF4-FFF2-40B4-BE49-F238E27FC236}">
                <a16:creationId xmlns:a16="http://schemas.microsoft.com/office/drawing/2014/main" id="{E9EBD1F1-B8E8-1BA4-517D-3FD05BB66156}"/>
              </a:ext>
            </a:extLst>
          </p:cNvPr>
          <p:cNvSpPr/>
          <p:nvPr/>
        </p:nvSpPr>
        <p:spPr>
          <a:xfrm>
            <a:off x="2441154" y="2642870"/>
            <a:ext cx="298813" cy="3689350"/>
          </a:xfrm>
          <a:prstGeom prst="rightBrace">
            <a:avLst>
              <a:gd name="adj1" fmla="val 40755"/>
              <a:gd name="adj2" fmla="val 50430"/>
            </a:avLst>
          </a:prstGeom>
          <a:ln w="19050">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2" name="文本框 11">
            <a:extLst>
              <a:ext uri="{FF2B5EF4-FFF2-40B4-BE49-F238E27FC236}">
                <a16:creationId xmlns:a16="http://schemas.microsoft.com/office/drawing/2014/main" id="{0D0D106C-DC37-4EAB-9CC7-4970C04CA530}"/>
              </a:ext>
            </a:extLst>
          </p:cNvPr>
          <p:cNvSpPr txBox="1"/>
          <p:nvPr>
            <p:custDataLst>
              <p:tags r:id="rId3"/>
            </p:custDataLst>
          </p:nvPr>
        </p:nvSpPr>
        <p:spPr>
          <a:xfrm>
            <a:off x="6714853" y="2401570"/>
            <a:ext cx="1943735" cy="460375"/>
          </a:xfrm>
          <a:prstGeom prst="rect">
            <a:avLst/>
          </a:prstGeom>
          <a:noFill/>
        </p:spPr>
        <p:txBody>
          <a:bodyPr wrap="square" rtlCol="0" anchor="t">
            <a:spAutoFit/>
          </a:bodyPr>
          <a:lstStyle/>
          <a:p>
            <a:pPr algn="ctr"/>
            <a:r>
              <a:rPr lang="zh-CN" altLang="en-US" sz="2400" dirty="0">
                <a:latin typeface="Times New Roman" panose="02020603050405020304" pitchFamily="18" charset="0"/>
                <a:ea typeface="黑体" panose="02010609060101010101" pitchFamily="49" charset="-122"/>
                <a:cs typeface="+mn-ea"/>
                <a:sym typeface="Times New Roman" panose="02020603050405020304" pitchFamily="18" charset="0"/>
              </a:rPr>
              <a:t>高维空间</a:t>
            </a:r>
          </a:p>
        </p:txBody>
      </p:sp>
      <p:sp>
        <p:nvSpPr>
          <p:cNvPr id="13" name="椭圆 12">
            <a:extLst>
              <a:ext uri="{FF2B5EF4-FFF2-40B4-BE49-F238E27FC236}">
                <a16:creationId xmlns:a16="http://schemas.microsoft.com/office/drawing/2014/main" id="{FF63BB2C-6F35-2CEB-DACB-F1E57B039940}"/>
              </a:ext>
            </a:extLst>
          </p:cNvPr>
          <p:cNvSpPr/>
          <p:nvPr/>
        </p:nvSpPr>
        <p:spPr>
          <a:xfrm>
            <a:off x="6896463" y="370586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4" name="椭圆 13">
            <a:extLst>
              <a:ext uri="{FF2B5EF4-FFF2-40B4-BE49-F238E27FC236}">
                <a16:creationId xmlns:a16="http://schemas.microsoft.com/office/drawing/2014/main" id="{AF1034EF-A513-4AB3-E318-2069355949FF}"/>
              </a:ext>
            </a:extLst>
          </p:cNvPr>
          <p:cNvSpPr/>
          <p:nvPr>
            <p:custDataLst>
              <p:tags r:id="rId4"/>
            </p:custDataLst>
          </p:nvPr>
        </p:nvSpPr>
        <p:spPr>
          <a:xfrm>
            <a:off x="6646908" y="428180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5" name="椭圆 14">
            <a:extLst>
              <a:ext uri="{FF2B5EF4-FFF2-40B4-BE49-F238E27FC236}">
                <a16:creationId xmlns:a16="http://schemas.microsoft.com/office/drawing/2014/main" id="{DA420721-FB18-A85B-8120-BF36DC3FA735}"/>
              </a:ext>
            </a:extLst>
          </p:cNvPr>
          <p:cNvSpPr/>
          <p:nvPr>
            <p:custDataLst>
              <p:tags r:id="rId5"/>
            </p:custDataLst>
          </p:nvPr>
        </p:nvSpPr>
        <p:spPr>
          <a:xfrm>
            <a:off x="7165703" y="387921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6" name="椭圆 15">
            <a:extLst>
              <a:ext uri="{FF2B5EF4-FFF2-40B4-BE49-F238E27FC236}">
                <a16:creationId xmlns:a16="http://schemas.microsoft.com/office/drawing/2014/main" id="{A775B951-E55A-0C1D-3875-AFA031F85F49}"/>
              </a:ext>
            </a:extLst>
          </p:cNvPr>
          <p:cNvSpPr/>
          <p:nvPr>
            <p:custDataLst>
              <p:tags r:id="rId6"/>
            </p:custDataLst>
          </p:nvPr>
        </p:nvSpPr>
        <p:spPr>
          <a:xfrm>
            <a:off x="7069818" y="426656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7" name="椭圆 16">
            <a:extLst>
              <a:ext uri="{FF2B5EF4-FFF2-40B4-BE49-F238E27FC236}">
                <a16:creationId xmlns:a16="http://schemas.microsoft.com/office/drawing/2014/main" id="{DF7EC76A-4C09-A4BC-5F94-A4EA753AA661}"/>
              </a:ext>
            </a:extLst>
          </p:cNvPr>
          <p:cNvSpPr/>
          <p:nvPr>
            <p:custDataLst>
              <p:tags r:id="rId7"/>
            </p:custDataLst>
          </p:nvPr>
        </p:nvSpPr>
        <p:spPr>
          <a:xfrm>
            <a:off x="7292703" y="414782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8" name="椭圆 17">
            <a:extLst>
              <a:ext uri="{FF2B5EF4-FFF2-40B4-BE49-F238E27FC236}">
                <a16:creationId xmlns:a16="http://schemas.microsoft.com/office/drawing/2014/main" id="{4388776B-2FD3-64CB-8D2A-2D893B6AB958}"/>
              </a:ext>
            </a:extLst>
          </p:cNvPr>
          <p:cNvSpPr/>
          <p:nvPr>
            <p:custDataLst>
              <p:tags r:id="rId8"/>
            </p:custDataLst>
          </p:nvPr>
        </p:nvSpPr>
        <p:spPr>
          <a:xfrm>
            <a:off x="6934563" y="470852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9" name="椭圆 18">
            <a:extLst>
              <a:ext uri="{FF2B5EF4-FFF2-40B4-BE49-F238E27FC236}">
                <a16:creationId xmlns:a16="http://schemas.microsoft.com/office/drawing/2014/main" id="{86A61A5A-58F9-68FD-355A-6705CBED695E}"/>
              </a:ext>
            </a:extLst>
          </p:cNvPr>
          <p:cNvSpPr/>
          <p:nvPr>
            <p:custDataLst>
              <p:tags r:id="rId9"/>
            </p:custDataLst>
          </p:nvPr>
        </p:nvSpPr>
        <p:spPr>
          <a:xfrm>
            <a:off x="7561943" y="432117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0" name="椭圆 19">
            <a:extLst>
              <a:ext uri="{FF2B5EF4-FFF2-40B4-BE49-F238E27FC236}">
                <a16:creationId xmlns:a16="http://schemas.microsoft.com/office/drawing/2014/main" id="{31E6C96B-A637-E29B-12BA-DD3A08433809}"/>
              </a:ext>
            </a:extLst>
          </p:cNvPr>
          <p:cNvSpPr/>
          <p:nvPr>
            <p:custDataLst>
              <p:tags r:id="rId10"/>
            </p:custDataLst>
          </p:nvPr>
        </p:nvSpPr>
        <p:spPr>
          <a:xfrm>
            <a:off x="7466058" y="470852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1" name="椭圆 20">
            <a:extLst>
              <a:ext uri="{FF2B5EF4-FFF2-40B4-BE49-F238E27FC236}">
                <a16:creationId xmlns:a16="http://schemas.microsoft.com/office/drawing/2014/main" id="{D9089708-5F5C-2774-3C62-19FC52BB6997}"/>
              </a:ext>
            </a:extLst>
          </p:cNvPr>
          <p:cNvSpPr/>
          <p:nvPr>
            <p:custDataLst>
              <p:tags r:id="rId11"/>
            </p:custDataLst>
          </p:nvPr>
        </p:nvSpPr>
        <p:spPr>
          <a:xfrm>
            <a:off x="7579088" y="394208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2" name="椭圆 21">
            <a:extLst>
              <a:ext uri="{FF2B5EF4-FFF2-40B4-BE49-F238E27FC236}">
                <a16:creationId xmlns:a16="http://schemas.microsoft.com/office/drawing/2014/main" id="{72672903-D2B0-D7B4-9F5B-1C596165BF42}"/>
              </a:ext>
            </a:extLst>
          </p:cNvPr>
          <p:cNvSpPr/>
          <p:nvPr>
            <p:custDataLst>
              <p:tags r:id="rId12"/>
            </p:custDataLst>
          </p:nvPr>
        </p:nvSpPr>
        <p:spPr>
          <a:xfrm>
            <a:off x="7339058" y="449453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3" name="椭圆 22">
            <a:extLst>
              <a:ext uri="{FF2B5EF4-FFF2-40B4-BE49-F238E27FC236}">
                <a16:creationId xmlns:a16="http://schemas.microsoft.com/office/drawing/2014/main" id="{7380B394-9EF1-401A-C31B-95EA07D760FE}"/>
              </a:ext>
            </a:extLst>
          </p:cNvPr>
          <p:cNvSpPr/>
          <p:nvPr>
            <p:custDataLst>
              <p:tags r:id="rId13"/>
            </p:custDataLst>
          </p:nvPr>
        </p:nvSpPr>
        <p:spPr>
          <a:xfrm>
            <a:off x="7871823" y="426656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4" name="椭圆 23">
            <a:extLst>
              <a:ext uri="{FF2B5EF4-FFF2-40B4-BE49-F238E27FC236}">
                <a16:creationId xmlns:a16="http://schemas.microsoft.com/office/drawing/2014/main" id="{06E8852A-E994-0F78-9672-78394128059E}"/>
              </a:ext>
            </a:extLst>
          </p:cNvPr>
          <p:cNvSpPr/>
          <p:nvPr>
            <p:custDataLst>
              <p:tags r:id="rId14"/>
            </p:custDataLst>
          </p:nvPr>
        </p:nvSpPr>
        <p:spPr>
          <a:xfrm>
            <a:off x="7870553" y="449453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5" name="椭圆 24">
            <a:extLst>
              <a:ext uri="{FF2B5EF4-FFF2-40B4-BE49-F238E27FC236}">
                <a16:creationId xmlns:a16="http://schemas.microsoft.com/office/drawing/2014/main" id="{36BF678E-9DC6-F6B1-AB3C-C10BE2DCB98D}"/>
              </a:ext>
            </a:extLst>
          </p:cNvPr>
          <p:cNvSpPr/>
          <p:nvPr>
            <p:custDataLst>
              <p:tags r:id="rId15"/>
            </p:custDataLst>
          </p:nvPr>
        </p:nvSpPr>
        <p:spPr>
          <a:xfrm>
            <a:off x="7947388" y="488188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6" name="椭圆 25">
            <a:extLst>
              <a:ext uri="{FF2B5EF4-FFF2-40B4-BE49-F238E27FC236}">
                <a16:creationId xmlns:a16="http://schemas.microsoft.com/office/drawing/2014/main" id="{6E3920F5-9B23-56A5-3365-73354CD1D09B}"/>
              </a:ext>
            </a:extLst>
          </p:cNvPr>
          <p:cNvSpPr/>
          <p:nvPr>
            <p:custDataLst>
              <p:tags r:id="rId16"/>
            </p:custDataLst>
          </p:nvPr>
        </p:nvSpPr>
        <p:spPr>
          <a:xfrm>
            <a:off x="8074388" y="515048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7" name="椭圆 26">
            <a:extLst>
              <a:ext uri="{FF2B5EF4-FFF2-40B4-BE49-F238E27FC236}">
                <a16:creationId xmlns:a16="http://schemas.microsoft.com/office/drawing/2014/main" id="{3C18B035-3861-B054-A698-8348B73ED492}"/>
              </a:ext>
            </a:extLst>
          </p:cNvPr>
          <p:cNvSpPr/>
          <p:nvPr>
            <p:custDataLst>
              <p:tags r:id="rId17"/>
            </p:custDataLst>
          </p:nvPr>
        </p:nvSpPr>
        <p:spPr>
          <a:xfrm>
            <a:off x="8289472" y="527621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8" name="椭圆 27">
            <a:extLst>
              <a:ext uri="{FF2B5EF4-FFF2-40B4-BE49-F238E27FC236}">
                <a16:creationId xmlns:a16="http://schemas.microsoft.com/office/drawing/2014/main" id="{DCA8AB33-C081-BDE7-D81A-BB174B669E70}"/>
              </a:ext>
            </a:extLst>
          </p:cNvPr>
          <p:cNvSpPr/>
          <p:nvPr>
            <p:custDataLst>
              <p:tags r:id="rId18"/>
            </p:custDataLst>
          </p:nvPr>
        </p:nvSpPr>
        <p:spPr>
          <a:xfrm>
            <a:off x="8360773" y="494474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9" name="椭圆 28">
            <a:extLst>
              <a:ext uri="{FF2B5EF4-FFF2-40B4-BE49-F238E27FC236}">
                <a16:creationId xmlns:a16="http://schemas.microsoft.com/office/drawing/2014/main" id="{3F333CD0-62A3-D693-D608-CE9BD2677269}"/>
              </a:ext>
            </a:extLst>
          </p:cNvPr>
          <p:cNvSpPr/>
          <p:nvPr>
            <p:custDataLst>
              <p:tags r:id="rId19"/>
            </p:custDataLst>
          </p:nvPr>
        </p:nvSpPr>
        <p:spPr>
          <a:xfrm>
            <a:off x="7069818" y="487489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0" name="椭圆 29">
            <a:extLst>
              <a:ext uri="{FF2B5EF4-FFF2-40B4-BE49-F238E27FC236}">
                <a16:creationId xmlns:a16="http://schemas.microsoft.com/office/drawing/2014/main" id="{2213CA32-2E67-E73A-44BA-6DC213899E46}"/>
              </a:ext>
            </a:extLst>
          </p:cNvPr>
          <p:cNvSpPr/>
          <p:nvPr>
            <p:custDataLst>
              <p:tags r:id="rId20"/>
            </p:custDataLst>
          </p:nvPr>
        </p:nvSpPr>
        <p:spPr>
          <a:xfrm>
            <a:off x="7601313" y="487489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1" name="椭圆 30">
            <a:extLst>
              <a:ext uri="{FF2B5EF4-FFF2-40B4-BE49-F238E27FC236}">
                <a16:creationId xmlns:a16="http://schemas.microsoft.com/office/drawing/2014/main" id="{E9140E22-2849-9FFD-6372-D06ECBF56FF5}"/>
              </a:ext>
            </a:extLst>
          </p:cNvPr>
          <p:cNvSpPr/>
          <p:nvPr>
            <p:custDataLst>
              <p:tags r:id="rId21"/>
            </p:custDataLst>
          </p:nvPr>
        </p:nvSpPr>
        <p:spPr>
          <a:xfrm>
            <a:off x="7466058" y="531685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2" name="椭圆 31">
            <a:extLst>
              <a:ext uri="{FF2B5EF4-FFF2-40B4-BE49-F238E27FC236}">
                <a16:creationId xmlns:a16="http://schemas.microsoft.com/office/drawing/2014/main" id="{3AD79B30-D7C4-10F2-14E8-2592E9CC4E33}"/>
              </a:ext>
            </a:extLst>
          </p:cNvPr>
          <p:cNvSpPr/>
          <p:nvPr>
            <p:custDataLst>
              <p:tags r:id="rId22"/>
            </p:custDataLst>
          </p:nvPr>
        </p:nvSpPr>
        <p:spPr>
          <a:xfrm>
            <a:off x="8093438" y="492950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3" name="椭圆 32">
            <a:extLst>
              <a:ext uri="{FF2B5EF4-FFF2-40B4-BE49-F238E27FC236}">
                <a16:creationId xmlns:a16="http://schemas.microsoft.com/office/drawing/2014/main" id="{8FE51665-FF4C-D1EC-6D84-13DD1D468BFB}"/>
              </a:ext>
            </a:extLst>
          </p:cNvPr>
          <p:cNvSpPr/>
          <p:nvPr>
            <p:custDataLst>
              <p:tags r:id="rId23"/>
            </p:custDataLst>
          </p:nvPr>
        </p:nvSpPr>
        <p:spPr>
          <a:xfrm>
            <a:off x="7997553" y="531685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4" name="椭圆 33">
            <a:extLst>
              <a:ext uri="{FF2B5EF4-FFF2-40B4-BE49-F238E27FC236}">
                <a16:creationId xmlns:a16="http://schemas.microsoft.com/office/drawing/2014/main" id="{25BE631B-C52A-2E3E-BF57-D01DAED1CF79}"/>
              </a:ext>
            </a:extLst>
          </p:cNvPr>
          <p:cNvSpPr/>
          <p:nvPr>
            <p:custDataLst>
              <p:tags r:id="rId24"/>
            </p:custDataLst>
          </p:nvPr>
        </p:nvSpPr>
        <p:spPr>
          <a:xfrm>
            <a:off x="7870553" y="510286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5" name="椭圆 34">
            <a:extLst>
              <a:ext uri="{FF2B5EF4-FFF2-40B4-BE49-F238E27FC236}">
                <a16:creationId xmlns:a16="http://schemas.microsoft.com/office/drawing/2014/main" id="{24A556D4-14EC-6A97-64AF-E05A6E58B8E4}"/>
              </a:ext>
            </a:extLst>
          </p:cNvPr>
          <p:cNvSpPr/>
          <p:nvPr>
            <p:custDataLst>
              <p:tags r:id="rId25"/>
            </p:custDataLst>
          </p:nvPr>
        </p:nvSpPr>
        <p:spPr>
          <a:xfrm>
            <a:off x="7890238" y="387223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6" name="椭圆 35">
            <a:extLst>
              <a:ext uri="{FF2B5EF4-FFF2-40B4-BE49-F238E27FC236}">
                <a16:creationId xmlns:a16="http://schemas.microsoft.com/office/drawing/2014/main" id="{18A84778-DB7A-BA6E-E617-67A6EF5B1568}"/>
              </a:ext>
            </a:extLst>
          </p:cNvPr>
          <p:cNvSpPr/>
          <p:nvPr>
            <p:custDataLst>
              <p:tags r:id="rId26"/>
            </p:custDataLst>
          </p:nvPr>
        </p:nvSpPr>
        <p:spPr>
          <a:xfrm>
            <a:off x="8159478" y="404558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7" name="椭圆 36">
            <a:extLst>
              <a:ext uri="{FF2B5EF4-FFF2-40B4-BE49-F238E27FC236}">
                <a16:creationId xmlns:a16="http://schemas.microsoft.com/office/drawing/2014/main" id="{EEF7A96D-F7DC-26F1-A844-212B17BEE3BD}"/>
              </a:ext>
            </a:extLst>
          </p:cNvPr>
          <p:cNvSpPr/>
          <p:nvPr>
            <p:custDataLst>
              <p:tags r:id="rId27"/>
            </p:custDataLst>
          </p:nvPr>
        </p:nvSpPr>
        <p:spPr>
          <a:xfrm>
            <a:off x="8063593" y="443293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8" name="椭圆 37">
            <a:extLst>
              <a:ext uri="{FF2B5EF4-FFF2-40B4-BE49-F238E27FC236}">
                <a16:creationId xmlns:a16="http://schemas.microsoft.com/office/drawing/2014/main" id="{AA14ED86-B2AC-E514-91CD-103F63B979E6}"/>
              </a:ext>
            </a:extLst>
          </p:cNvPr>
          <p:cNvSpPr/>
          <p:nvPr>
            <p:custDataLst>
              <p:tags r:id="rId28"/>
            </p:custDataLst>
          </p:nvPr>
        </p:nvSpPr>
        <p:spPr>
          <a:xfrm>
            <a:off x="8286478" y="431419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9" name="椭圆 38">
            <a:extLst>
              <a:ext uri="{FF2B5EF4-FFF2-40B4-BE49-F238E27FC236}">
                <a16:creationId xmlns:a16="http://schemas.microsoft.com/office/drawing/2014/main" id="{652A6324-6890-CB81-1A2E-02FC5367AA5E}"/>
              </a:ext>
            </a:extLst>
          </p:cNvPr>
          <p:cNvSpPr/>
          <p:nvPr>
            <p:custDataLst>
              <p:tags r:id="rId29"/>
            </p:custDataLst>
          </p:nvPr>
        </p:nvSpPr>
        <p:spPr>
          <a:xfrm>
            <a:off x="8555718" y="448754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0" name="椭圆 39">
            <a:extLst>
              <a:ext uri="{FF2B5EF4-FFF2-40B4-BE49-F238E27FC236}">
                <a16:creationId xmlns:a16="http://schemas.microsoft.com/office/drawing/2014/main" id="{22162D22-1B36-919B-5181-411702181505}"/>
              </a:ext>
            </a:extLst>
          </p:cNvPr>
          <p:cNvSpPr/>
          <p:nvPr>
            <p:custDataLst>
              <p:tags r:id="rId30"/>
            </p:custDataLst>
          </p:nvPr>
        </p:nvSpPr>
        <p:spPr>
          <a:xfrm>
            <a:off x="8572863" y="410845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1" name="椭圆 40">
            <a:extLst>
              <a:ext uri="{FF2B5EF4-FFF2-40B4-BE49-F238E27FC236}">
                <a16:creationId xmlns:a16="http://schemas.microsoft.com/office/drawing/2014/main" id="{9B80A349-7FD0-5350-D891-4E3486AFFA5C}"/>
              </a:ext>
            </a:extLst>
          </p:cNvPr>
          <p:cNvSpPr/>
          <p:nvPr>
            <p:custDataLst>
              <p:tags r:id="rId31"/>
            </p:custDataLst>
          </p:nvPr>
        </p:nvSpPr>
        <p:spPr>
          <a:xfrm>
            <a:off x="8332833" y="466090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2" name="椭圆 41">
            <a:extLst>
              <a:ext uri="{FF2B5EF4-FFF2-40B4-BE49-F238E27FC236}">
                <a16:creationId xmlns:a16="http://schemas.microsoft.com/office/drawing/2014/main" id="{5F5C9007-14E3-4F3B-A779-B9D6CC56F449}"/>
              </a:ext>
            </a:extLst>
          </p:cNvPr>
          <p:cNvSpPr/>
          <p:nvPr>
            <p:custDataLst>
              <p:tags r:id="rId32"/>
            </p:custDataLst>
          </p:nvPr>
        </p:nvSpPr>
        <p:spPr>
          <a:xfrm>
            <a:off x="8399508" y="388747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3" name="椭圆 42">
            <a:extLst>
              <a:ext uri="{FF2B5EF4-FFF2-40B4-BE49-F238E27FC236}">
                <a16:creationId xmlns:a16="http://schemas.microsoft.com/office/drawing/2014/main" id="{28B035CA-4545-AF73-B555-35038A858926}"/>
              </a:ext>
            </a:extLst>
          </p:cNvPr>
          <p:cNvSpPr/>
          <p:nvPr>
            <p:custDataLst>
              <p:tags r:id="rId33"/>
            </p:custDataLst>
          </p:nvPr>
        </p:nvSpPr>
        <p:spPr>
          <a:xfrm>
            <a:off x="8668748" y="406082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4" name="椭圆 43">
            <a:extLst>
              <a:ext uri="{FF2B5EF4-FFF2-40B4-BE49-F238E27FC236}">
                <a16:creationId xmlns:a16="http://schemas.microsoft.com/office/drawing/2014/main" id="{71A7B6AB-46F4-E23C-AB42-FE59574B3C25}"/>
              </a:ext>
            </a:extLst>
          </p:cNvPr>
          <p:cNvSpPr/>
          <p:nvPr>
            <p:custDataLst>
              <p:tags r:id="rId34"/>
            </p:custDataLst>
          </p:nvPr>
        </p:nvSpPr>
        <p:spPr>
          <a:xfrm>
            <a:off x="8572863" y="444817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5" name="椭圆 44">
            <a:extLst>
              <a:ext uri="{FF2B5EF4-FFF2-40B4-BE49-F238E27FC236}">
                <a16:creationId xmlns:a16="http://schemas.microsoft.com/office/drawing/2014/main" id="{91CEFDF7-5354-13E5-5F07-E0F3499BA1D1}"/>
              </a:ext>
            </a:extLst>
          </p:cNvPr>
          <p:cNvSpPr/>
          <p:nvPr>
            <p:custDataLst>
              <p:tags r:id="rId35"/>
            </p:custDataLst>
          </p:nvPr>
        </p:nvSpPr>
        <p:spPr>
          <a:xfrm>
            <a:off x="8685893" y="368173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6" name="椭圆 45">
            <a:extLst>
              <a:ext uri="{FF2B5EF4-FFF2-40B4-BE49-F238E27FC236}">
                <a16:creationId xmlns:a16="http://schemas.microsoft.com/office/drawing/2014/main" id="{3CC72363-A119-A65E-6841-79B2AA3FB5C1}"/>
              </a:ext>
            </a:extLst>
          </p:cNvPr>
          <p:cNvSpPr/>
          <p:nvPr>
            <p:custDataLst>
              <p:tags r:id="rId36"/>
            </p:custDataLst>
          </p:nvPr>
        </p:nvSpPr>
        <p:spPr>
          <a:xfrm>
            <a:off x="8445863" y="423418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7" name="椭圆 46">
            <a:extLst>
              <a:ext uri="{FF2B5EF4-FFF2-40B4-BE49-F238E27FC236}">
                <a16:creationId xmlns:a16="http://schemas.microsoft.com/office/drawing/2014/main" id="{B788F34C-27B9-A407-8C28-282DA0B3738A}"/>
              </a:ext>
            </a:extLst>
          </p:cNvPr>
          <p:cNvSpPr/>
          <p:nvPr>
            <p:custDataLst>
              <p:tags r:id="rId37"/>
            </p:custDataLst>
          </p:nvPr>
        </p:nvSpPr>
        <p:spPr>
          <a:xfrm>
            <a:off x="8708118" y="461454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8" name="椭圆 47">
            <a:extLst>
              <a:ext uri="{FF2B5EF4-FFF2-40B4-BE49-F238E27FC236}">
                <a16:creationId xmlns:a16="http://schemas.microsoft.com/office/drawing/2014/main" id="{E5FA076B-A06B-AA95-9CD3-D61F9C2FB3C6}"/>
              </a:ext>
            </a:extLst>
          </p:cNvPr>
          <p:cNvSpPr/>
          <p:nvPr>
            <p:custDataLst>
              <p:tags r:id="rId38"/>
            </p:custDataLst>
          </p:nvPr>
        </p:nvSpPr>
        <p:spPr>
          <a:xfrm>
            <a:off x="8572863" y="505650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9" name="右箭头 48">
            <a:extLst>
              <a:ext uri="{FF2B5EF4-FFF2-40B4-BE49-F238E27FC236}">
                <a16:creationId xmlns:a16="http://schemas.microsoft.com/office/drawing/2014/main" id="{F63408AB-F8F1-60FD-514B-AED6370F95FC}"/>
              </a:ext>
            </a:extLst>
          </p:cNvPr>
          <p:cNvSpPr/>
          <p:nvPr/>
        </p:nvSpPr>
        <p:spPr>
          <a:xfrm>
            <a:off x="2721408" y="4059617"/>
            <a:ext cx="1380490" cy="883285"/>
          </a:xfrm>
          <a:prstGeom prst="rightArrow">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800" dirty="0">
                <a:solidFill>
                  <a:schemeClr val="bg1"/>
                </a:solidFill>
                <a:latin typeface="Times New Roman" panose="02020603050405020304" pitchFamily="18" charset="0"/>
                <a:ea typeface="黑体" panose="02010609060101010101" pitchFamily="49" charset="-122"/>
                <a:cs typeface="+mn-ea"/>
                <a:sym typeface="Times New Roman" panose="02020603050405020304" pitchFamily="18" charset="0"/>
              </a:rPr>
              <a:t>嵌入</a:t>
            </a:r>
          </a:p>
        </p:txBody>
      </p:sp>
      <p:sp>
        <p:nvSpPr>
          <p:cNvPr id="50" name="文本框 49">
            <a:extLst>
              <a:ext uri="{FF2B5EF4-FFF2-40B4-BE49-F238E27FC236}">
                <a16:creationId xmlns:a16="http://schemas.microsoft.com/office/drawing/2014/main" id="{0CD81D68-FC27-EBA9-B5FE-EAFF964964AC}"/>
              </a:ext>
            </a:extLst>
          </p:cNvPr>
          <p:cNvSpPr txBox="1"/>
          <p:nvPr/>
        </p:nvSpPr>
        <p:spPr>
          <a:xfrm>
            <a:off x="4158195" y="2735834"/>
            <a:ext cx="2300630" cy="369332"/>
          </a:xfrm>
          <a:prstGeom prst="rect">
            <a:avLst/>
          </a:prstGeom>
          <a:noFill/>
        </p:spPr>
        <p:txBody>
          <a:bodyPr wrap="none" rtlCol="0" anchor="t">
            <a:spAutoFit/>
          </a:bodyPr>
          <a:lstStyle/>
          <a:p>
            <a:pPr algn="ctr">
              <a:buClrTx/>
              <a:buSzTx/>
              <a:buFontTx/>
            </a:pPr>
            <a:r>
              <a:rPr lang="en-US" altLang="zh-CN" dirty="0">
                <a:latin typeface="Times New Roman" panose="02020603050405020304" pitchFamily="18" charset="0"/>
                <a:ea typeface="黑体" panose="02010609060101010101" pitchFamily="49" charset="-122"/>
                <a:cs typeface="+mn-ea"/>
                <a:sym typeface="Times New Roman" panose="02020603050405020304" pitchFamily="18" charset="0"/>
              </a:rPr>
              <a:t>[0.5, 0.9, 0.1</a:t>
            </a:r>
            <a:r>
              <a:rPr lang="zh-CN" altLang="en-US" dirty="0">
                <a:latin typeface="Times New Roman" panose="02020603050405020304" pitchFamily="18" charset="0"/>
                <a:ea typeface="黑体" panose="02010609060101010101" pitchFamily="49" charset="-122"/>
                <a:cs typeface="+mn-ea"/>
                <a:sym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mn-ea"/>
                <a:sym typeface="Times New Roman" panose="02020603050405020304" pitchFamily="18" charset="0"/>
              </a:rPr>
              <a:t>0.2,0.3]</a:t>
            </a:r>
          </a:p>
        </p:txBody>
      </p:sp>
      <p:sp>
        <p:nvSpPr>
          <p:cNvPr id="51" name="文本框 50">
            <a:extLst>
              <a:ext uri="{FF2B5EF4-FFF2-40B4-BE49-F238E27FC236}">
                <a16:creationId xmlns:a16="http://schemas.microsoft.com/office/drawing/2014/main" id="{B6C2B1BD-69CF-0B78-BBE1-A15913411CB3}"/>
              </a:ext>
            </a:extLst>
          </p:cNvPr>
          <p:cNvSpPr txBox="1"/>
          <p:nvPr>
            <p:custDataLst>
              <p:tags r:id="rId39"/>
            </p:custDataLst>
          </p:nvPr>
        </p:nvSpPr>
        <p:spPr>
          <a:xfrm>
            <a:off x="4158195" y="4238244"/>
            <a:ext cx="2300630" cy="369332"/>
          </a:xfrm>
          <a:prstGeom prst="rect">
            <a:avLst/>
          </a:prstGeom>
          <a:noFill/>
        </p:spPr>
        <p:txBody>
          <a:bodyPr wrap="none" rtlCol="0" anchor="t">
            <a:spAutoFit/>
          </a:bodyPr>
          <a:lstStyle/>
          <a:p>
            <a:pPr algn="ctr">
              <a:buClrTx/>
              <a:buSzTx/>
              <a:buFontTx/>
            </a:pPr>
            <a:r>
              <a:rPr lang="en-US" altLang="zh-CN">
                <a:latin typeface="Times New Roman" panose="02020603050405020304" pitchFamily="18" charset="0"/>
                <a:ea typeface="黑体" panose="02010609060101010101" pitchFamily="49" charset="-122"/>
                <a:cs typeface="+mn-ea"/>
                <a:sym typeface="Times New Roman" panose="02020603050405020304" pitchFamily="18" charset="0"/>
              </a:rPr>
              <a:t>[0.2, 0.3, 0.6</a:t>
            </a:r>
            <a:r>
              <a:rPr lang="zh-CN" altLang="en-US">
                <a:latin typeface="Times New Roman" panose="02020603050405020304" pitchFamily="18" charset="0"/>
                <a:ea typeface="黑体" panose="02010609060101010101" pitchFamily="49" charset="-122"/>
                <a:cs typeface="+mn-ea"/>
                <a:sym typeface="Times New Roman" panose="02020603050405020304" pitchFamily="18" charset="0"/>
              </a:rPr>
              <a:t>…</a:t>
            </a:r>
            <a:r>
              <a:rPr lang="en-US" altLang="zh-CN">
                <a:latin typeface="Times New Roman" panose="02020603050405020304" pitchFamily="18" charset="0"/>
                <a:ea typeface="黑体" panose="02010609060101010101" pitchFamily="49" charset="-122"/>
                <a:cs typeface="+mn-ea"/>
                <a:sym typeface="Times New Roman" panose="02020603050405020304" pitchFamily="18" charset="0"/>
              </a:rPr>
              <a:t>0.8,0.1]</a:t>
            </a:r>
          </a:p>
        </p:txBody>
      </p:sp>
      <p:sp>
        <p:nvSpPr>
          <p:cNvPr id="52" name="文本框 51">
            <a:extLst>
              <a:ext uri="{FF2B5EF4-FFF2-40B4-BE49-F238E27FC236}">
                <a16:creationId xmlns:a16="http://schemas.microsoft.com/office/drawing/2014/main" id="{BC592D10-9AD0-1435-9F7B-B96FCD986B06}"/>
              </a:ext>
            </a:extLst>
          </p:cNvPr>
          <p:cNvSpPr txBox="1"/>
          <p:nvPr>
            <p:custDataLst>
              <p:tags r:id="rId40"/>
            </p:custDataLst>
          </p:nvPr>
        </p:nvSpPr>
        <p:spPr>
          <a:xfrm>
            <a:off x="4158195" y="5533644"/>
            <a:ext cx="2300630" cy="369332"/>
          </a:xfrm>
          <a:prstGeom prst="rect">
            <a:avLst/>
          </a:prstGeom>
          <a:noFill/>
        </p:spPr>
        <p:txBody>
          <a:bodyPr wrap="none" rtlCol="0" anchor="t">
            <a:spAutoFit/>
          </a:bodyPr>
          <a:lstStyle/>
          <a:p>
            <a:pPr algn="ctr">
              <a:buClrTx/>
              <a:buSzTx/>
              <a:buFontTx/>
            </a:pPr>
            <a:r>
              <a:rPr lang="en-US" altLang="zh-CN">
                <a:latin typeface="Times New Roman" panose="02020603050405020304" pitchFamily="18" charset="0"/>
                <a:ea typeface="黑体" panose="02010609060101010101" pitchFamily="49" charset="-122"/>
                <a:cs typeface="+mn-ea"/>
                <a:sym typeface="Times New Roman" panose="02020603050405020304" pitchFamily="18" charset="0"/>
              </a:rPr>
              <a:t>[0.1, 0.7, 0.1</a:t>
            </a:r>
            <a:r>
              <a:rPr lang="zh-CN" altLang="en-US">
                <a:latin typeface="Times New Roman" panose="02020603050405020304" pitchFamily="18" charset="0"/>
                <a:ea typeface="黑体" panose="02010609060101010101" pitchFamily="49" charset="-122"/>
                <a:cs typeface="+mn-ea"/>
                <a:sym typeface="Times New Roman" panose="02020603050405020304" pitchFamily="18" charset="0"/>
              </a:rPr>
              <a:t>…</a:t>
            </a:r>
            <a:r>
              <a:rPr lang="en-US" altLang="zh-CN">
                <a:latin typeface="Times New Roman" panose="02020603050405020304" pitchFamily="18" charset="0"/>
                <a:ea typeface="黑体" panose="02010609060101010101" pitchFamily="49" charset="-122"/>
                <a:cs typeface="+mn-ea"/>
                <a:sym typeface="Times New Roman" panose="02020603050405020304" pitchFamily="18" charset="0"/>
              </a:rPr>
              <a:t>0.1,0.5]</a:t>
            </a:r>
          </a:p>
        </p:txBody>
      </p:sp>
      <p:sp>
        <p:nvSpPr>
          <p:cNvPr id="53" name="文本框 52">
            <a:extLst>
              <a:ext uri="{FF2B5EF4-FFF2-40B4-BE49-F238E27FC236}">
                <a16:creationId xmlns:a16="http://schemas.microsoft.com/office/drawing/2014/main" id="{0873687E-83AF-633E-CB8F-9C7EAB30C067}"/>
              </a:ext>
            </a:extLst>
          </p:cNvPr>
          <p:cNvSpPr txBox="1"/>
          <p:nvPr>
            <p:custDataLst>
              <p:tags r:id="rId41"/>
            </p:custDataLst>
          </p:nvPr>
        </p:nvSpPr>
        <p:spPr>
          <a:xfrm>
            <a:off x="3607798" y="6397625"/>
            <a:ext cx="5273040" cy="460375"/>
          </a:xfrm>
          <a:prstGeom prst="rect">
            <a:avLst/>
          </a:prstGeom>
          <a:noFill/>
        </p:spPr>
        <p:txBody>
          <a:bodyPr wrap="square" rtlCol="0" anchor="t">
            <a:spAutoFit/>
          </a:bodyPr>
          <a:lstStyle/>
          <a:p>
            <a:pPr algn="ctr"/>
            <a:r>
              <a:rPr lang="zh-CN" sz="2400" dirty="0">
                <a:latin typeface="Times New Roman" panose="02020603050405020304" pitchFamily="18" charset="0"/>
                <a:ea typeface="黑体" panose="02010609060101010101" pitchFamily="49" charset="-122"/>
                <a:cs typeface="+mn-ea"/>
                <a:sym typeface="Times New Roman" panose="02020603050405020304" pitchFamily="18" charset="0"/>
              </a:rPr>
              <a:t>统一向量表示</a:t>
            </a:r>
          </a:p>
        </p:txBody>
      </p:sp>
      <p:cxnSp>
        <p:nvCxnSpPr>
          <p:cNvPr id="54" name="直接连接符 62">
            <a:extLst>
              <a:ext uri="{FF2B5EF4-FFF2-40B4-BE49-F238E27FC236}">
                <a16:creationId xmlns:a16="http://schemas.microsoft.com/office/drawing/2014/main" id="{4A79E62E-2299-6C98-EBCA-5F8B173BFB0A}"/>
              </a:ext>
            </a:extLst>
          </p:cNvPr>
          <p:cNvCxnSpPr>
            <a:cxnSpLocks/>
            <a:endCxn id="13" idx="3"/>
          </p:cNvCxnSpPr>
          <p:nvPr/>
        </p:nvCxnSpPr>
        <p:spPr>
          <a:xfrm>
            <a:off x="4283815" y="3047806"/>
            <a:ext cx="2638035" cy="806022"/>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55" name="直接连接符 63">
            <a:extLst>
              <a:ext uri="{FF2B5EF4-FFF2-40B4-BE49-F238E27FC236}">
                <a16:creationId xmlns:a16="http://schemas.microsoft.com/office/drawing/2014/main" id="{69CE8443-88D1-C406-BD02-2CEBF99B4084}"/>
              </a:ext>
            </a:extLst>
          </p:cNvPr>
          <p:cNvCxnSpPr>
            <a:cxnSpLocks/>
            <a:endCxn id="13" idx="7"/>
          </p:cNvCxnSpPr>
          <p:nvPr>
            <p:custDataLst>
              <p:tags r:id="rId42"/>
            </p:custDataLst>
          </p:nvPr>
        </p:nvCxnSpPr>
        <p:spPr>
          <a:xfrm>
            <a:off x="6298488" y="3047806"/>
            <a:ext cx="745943" cy="683441"/>
          </a:xfrm>
          <a:prstGeom prst="line">
            <a:avLst/>
          </a:prstGeom>
          <a:ln w="635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sp>
        <p:nvSpPr>
          <p:cNvPr id="56" name="任意多边形 65">
            <a:extLst>
              <a:ext uri="{FF2B5EF4-FFF2-40B4-BE49-F238E27FC236}">
                <a16:creationId xmlns:a16="http://schemas.microsoft.com/office/drawing/2014/main" id="{6307998A-40D3-3270-F7BC-680FAAE154B8}"/>
              </a:ext>
            </a:extLst>
          </p:cNvPr>
          <p:cNvSpPr/>
          <p:nvPr/>
        </p:nvSpPr>
        <p:spPr>
          <a:xfrm>
            <a:off x="6528094" y="3178516"/>
            <a:ext cx="2462871" cy="2645489"/>
          </a:xfrm>
          <a:custGeom>
            <a:avLst/>
            <a:gdLst>
              <a:gd name="connsiteX0" fmla="*/ 4460 w 4937"/>
              <a:gd name="connsiteY0" fmla="*/ 487 h 4166"/>
              <a:gd name="connsiteX1" fmla="*/ 610 w 4937"/>
              <a:gd name="connsiteY1" fmla="*/ 406 h 4166"/>
              <a:gd name="connsiteX2" fmla="*/ 115 w 4937"/>
              <a:gd name="connsiteY2" fmla="*/ 2608 h 4166"/>
              <a:gd name="connsiteX3" fmla="*/ 2094 w 4937"/>
              <a:gd name="connsiteY3" fmla="*/ 4166 h 4166"/>
              <a:gd name="connsiteX4" fmla="*/ 4560 w 4937"/>
              <a:gd name="connsiteY4" fmla="*/ 3039 h 4166"/>
              <a:gd name="connsiteX5" fmla="*/ 4431 w 4937"/>
              <a:gd name="connsiteY5" fmla="*/ 502 h 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8" h="4166">
                <a:moveTo>
                  <a:pt x="4460" y="487"/>
                </a:moveTo>
                <a:cubicBezTo>
                  <a:pt x="3605" y="-454"/>
                  <a:pt x="1033" y="226"/>
                  <a:pt x="610" y="406"/>
                </a:cubicBezTo>
                <a:cubicBezTo>
                  <a:pt x="230" y="705"/>
                  <a:pt x="-213" y="2209"/>
                  <a:pt x="115" y="2608"/>
                </a:cubicBezTo>
                <a:cubicBezTo>
                  <a:pt x="129" y="2608"/>
                  <a:pt x="1320" y="4088"/>
                  <a:pt x="2094" y="4166"/>
                </a:cubicBezTo>
                <a:cubicBezTo>
                  <a:pt x="2716" y="4111"/>
                  <a:pt x="4152" y="3654"/>
                  <a:pt x="4560" y="3039"/>
                </a:cubicBezTo>
                <a:cubicBezTo>
                  <a:pt x="4969" y="2424"/>
                  <a:pt x="5201" y="474"/>
                  <a:pt x="4431" y="502"/>
                </a:cubicBezTo>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57" name="椭圆 56">
            <a:extLst>
              <a:ext uri="{FF2B5EF4-FFF2-40B4-BE49-F238E27FC236}">
                <a16:creationId xmlns:a16="http://schemas.microsoft.com/office/drawing/2014/main" id="{13C9A725-A363-A20A-4A90-5B458A7AC778}"/>
              </a:ext>
            </a:extLst>
          </p:cNvPr>
          <p:cNvSpPr/>
          <p:nvPr>
            <p:custDataLst>
              <p:tags r:id="rId43"/>
            </p:custDataLst>
          </p:nvPr>
        </p:nvSpPr>
        <p:spPr>
          <a:xfrm>
            <a:off x="7512413" y="3557270"/>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58" name="椭圆 57">
            <a:extLst>
              <a:ext uri="{FF2B5EF4-FFF2-40B4-BE49-F238E27FC236}">
                <a16:creationId xmlns:a16="http://schemas.microsoft.com/office/drawing/2014/main" id="{62C39AB6-1E98-6BB5-AEAB-946ABB0804CA}"/>
              </a:ext>
            </a:extLst>
          </p:cNvPr>
          <p:cNvSpPr/>
          <p:nvPr>
            <p:custDataLst>
              <p:tags r:id="rId44"/>
            </p:custDataLst>
          </p:nvPr>
        </p:nvSpPr>
        <p:spPr>
          <a:xfrm>
            <a:off x="7685768" y="417258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59" name="椭圆 58">
            <a:extLst>
              <a:ext uri="{FF2B5EF4-FFF2-40B4-BE49-F238E27FC236}">
                <a16:creationId xmlns:a16="http://schemas.microsoft.com/office/drawing/2014/main" id="{ECB090BE-933D-46A9-FFD4-3069E6022230}"/>
              </a:ext>
            </a:extLst>
          </p:cNvPr>
          <p:cNvSpPr/>
          <p:nvPr>
            <p:custDataLst>
              <p:tags r:id="rId45"/>
            </p:custDataLst>
          </p:nvPr>
        </p:nvSpPr>
        <p:spPr>
          <a:xfrm>
            <a:off x="7752443" y="339915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60" name="椭圆 59">
            <a:extLst>
              <a:ext uri="{FF2B5EF4-FFF2-40B4-BE49-F238E27FC236}">
                <a16:creationId xmlns:a16="http://schemas.microsoft.com/office/drawing/2014/main" id="{180652BD-0473-CFB3-91D2-8C20CBA5BF53}"/>
              </a:ext>
            </a:extLst>
          </p:cNvPr>
          <p:cNvSpPr/>
          <p:nvPr>
            <p:custDataLst>
              <p:tags r:id="rId46"/>
            </p:custDataLst>
          </p:nvPr>
        </p:nvSpPr>
        <p:spPr>
          <a:xfrm>
            <a:off x="8212183" y="3399155"/>
            <a:ext cx="173355" cy="17335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Tree>
    <p:extLst>
      <p:ext uri="{BB962C8B-B14F-4D97-AF65-F5344CB8AC3E}">
        <p14:creationId xmlns:p14="http://schemas.microsoft.com/office/powerpoint/2010/main" val="18543266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复杂度对比</a:t>
            </a:r>
          </a:p>
        </p:txBody>
      </p:sp>
      <p:sp>
        <p:nvSpPr>
          <p:cNvPr id="3" name="内容占位符 2"/>
          <p:cNvSpPr>
            <a:spLocks noGrp="1"/>
          </p:cNvSpPr>
          <p:nvPr>
            <p:ph idx="1"/>
          </p:nvPr>
        </p:nvSpPr>
        <p:spPr/>
        <p:txBody>
          <a:bodyPr/>
          <a:lstStyle/>
          <a:p>
            <a:pPr lvl="0"/>
            <a:r>
              <a:rPr lang="zh-CN" altLang="en-US"/>
              <a:t>符号定义：</a:t>
            </a:r>
          </a:p>
          <a:p>
            <a:pPr lvl="1"/>
            <a:r>
              <a:rPr lang="en-US" altLang="zh-CN" sz="2400"/>
              <a:t>n</a:t>
            </a:r>
            <a:r>
              <a:rPr lang="zh-CN" altLang="en-US" sz="2400"/>
              <a:t>：数据集向量数量</a:t>
            </a:r>
          </a:p>
          <a:p>
            <a:pPr lvl="1"/>
            <a:r>
              <a:rPr lang="en-US" altLang="zh-CN"/>
              <a:t>d</a:t>
            </a:r>
            <a:r>
              <a:rPr lang="zh-CN" altLang="en-US"/>
              <a:t>：向量维度</a:t>
            </a:r>
          </a:p>
          <a:p>
            <a:pPr lvl="1"/>
            <a:r>
              <a:rPr lang="en-US" altLang="zh-CN"/>
              <a:t>M</a:t>
            </a:r>
            <a:r>
              <a:rPr lang="zh-CN" altLang="en-US"/>
              <a:t>：子向量段数</a:t>
            </a:r>
          </a:p>
          <a:p>
            <a:pPr lvl="1"/>
            <a:r>
              <a:rPr lang="en-US" altLang="zh-CN"/>
              <a:t>k</a:t>
            </a:r>
            <a:r>
              <a:rPr lang="zh-CN" altLang="en-US"/>
              <a:t>：每段子向量的聚类数量</a:t>
            </a:r>
          </a:p>
          <a:p>
            <a:pPr lvl="1"/>
            <a:r>
              <a:rPr lang="en-US" altLang="zh-CN"/>
              <a:t>nprobe</a:t>
            </a:r>
            <a:r>
              <a:rPr lang="zh-CN" altLang="en-US"/>
              <a:t>：查询时，计算完和质心的距离后，需要细筛的聚类数量</a:t>
            </a:r>
          </a:p>
          <a:p>
            <a:pPr lvl="0"/>
            <a:r>
              <a:rPr lang="zh-CN" altLang="en-US" sz="2800"/>
              <a:t>对比</a:t>
            </a:r>
          </a:p>
          <a:p>
            <a:pPr lvl="1"/>
            <a:r>
              <a:rPr lang="zh-CN" altLang="en-US" sz="2400"/>
              <a:t>无量化的聚类索引</a:t>
            </a:r>
            <a:r>
              <a:rPr lang="en-US" altLang="zh-CN" sz="2400"/>
              <a:t>IVF</a:t>
            </a:r>
          </a:p>
          <a:p>
            <a:pPr lvl="1"/>
            <a:r>
              <a:rPr lang="zh-CN" altLang="en-US" sz="2400"/>
              <a:t>量化后聚类索引</a:t>
            </a:r>
            <a:r>
              <a:rPr lang="en-US" altLang="zh-CN" sz="2400"/>
              <a:t>IVFPQ</a:t>
            </a:r>
            <a:endParaRPr lang="zh-CN" altLang="en-US"/>
          </a:p>
          <a:p>
            <a:pPr lvl="0"/>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100</a:t>
            </a:fld>
            <a:endParaRPr lang="zh-CN" altLang="en-US"/>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空间复杂度</a:t>
            </a:r>
            <a:endParaRPr lang="zh-CN" altLang="en-US" dirty="0"/>
          </a:p>
        </p:txBody>
      </p:sp>
      <p:sp>
        <p:nvSpPr>
          <p:cNvPr id="3" name="内容占位符 2"/>
          <p:cNvSpPr>
            <a:spLocks noGrp="1"/>
          </p:cNvSpPr>
          <p:nvPr>
            <p:ph idx="1"/>
          </p:nvPr>
        </p:nvSpPr>
        <p:spPr/>
        <p:txBody>
          <a:bodyPr/>
          <a:lstStyle/>
          <a:p>
            <a:pPr lvl="0"/>
            <a:r>
              <a:rPr lang="zh-CN" altLang="en-US" dirty="0">
                <a:sym typeface="+mn-ea"/>
              </a:rPr>
              <a:t>只分析占主要影响的向量数据，忽略码本和倒排文件等索引数据</a:t>
            </a:r>
            <a:endParaRPr lang="en-US" altLang="zh-CN" dirty="0"/>
          </a:p>
          <a:p>
            <a:pPr lvl="0"/>
            <a:r>
              <a:rPr lang="en-US" altLang="zh-CN" dirty="0"/>
              <a:t>IVF</a:t>
            </a:r>
            <a:r>
              <a:rPr lang="zh-CN" altLang="en-US" dirty="0"/>
              <a:t>：O(n*d)</a:t>
            </a:r>
          </a:p>
          <a:p>
            <a:pPr lvl="1"/>
            <a:r>
              <a:rPr lang="zh-CN" altLang="en-US" dirty="0">
                <a:sym typeface="+mn-ea"/>
              </a:rPr>
              <a:t>单个向量大小为</a:t>
            </a:r>
            <a:r>
              <a:rPr lang="en-US" altLang="zh-CN" dirty="0">
                <a:sym typeface="+mn-ea"/>
              </a:rPr>
              <a:t>d</a:t>
            </a:r>
          </a:p>
          <a:p>
            <a:pPr lvl="0"/>
            <a:r>
              <a:rPr lang="en-US" altLang="zh-CN" dirty="0"/>
              <a:t>IVFPQ</a:t>
            </a:r>
            <a:r>
              <a:rPr lang="zh-CN" altLang="en-US" dirty="0"/>
              <a:t>：</a:t>
            </a:r>
            <a:r>
              <a:rPr lang="en-US" altLang="zh-CN" dirty="0"/>
              <a:t>O(n*M*log2(k))</a:t>
            </a:r>
            <a:endParaRPr lang="zh-CN" altLang="en-US" dirty="0"/>
          </a:p>
          <a:p>
            <a:pPr lvl="1"/>
            <a:r>
              <a:rPr lang="zh-CN" altLang="en-US" dirty="0"/>
              <a:t>单个码字大小为</a:t>
            </a:r>
            <a:r>
              <a:rPr lang="en-US" altLang="zh-CN" dirty="0">
                <a:sym typeface="+mn-ea"/>
              </a:rPr>
              <a:t>M*log2(k)</a:t>
            </a:r>
          </a:p>
          <a:p>
            <a:pPr marL="0" lvl="0"/>
            <a:r>
              <a:rPr lang="zh-CN" altLang="en-US" dirty="0">
                <a:sym typeface="+mn-ea"/>
              </a:rPr>
              <a:t>因为，</a:t>
            </a:r>
            <a:r>
              <a:rPr lang="en-US" altLang="zh-CN" dirty="0">
                <a:sym typeface="+mn-ea"/>
              </a:rPr>
              <a:t>M*log2(k) </a:t>
            </a:r>
            <a:r>
              <a:rPr lang="zh-CN" altLang="en-US" dirty="0">
                <a:sym typeface="+mn-ea"/>
              </a:rPr>
              <a:t>小于</a:t>
            </a:r>
            <a:r>
              <a:rPr lang="en-US" altLang="zh-CN" dirty="0">
                <a:sym typeface="+mn-ea"/>
              </a:rPr>
              <a:t> d</a:t>
            </a:r>
            <a:r>
              <a:rPr lang="zh-CN" altLang="en-US" dirty="0">
                <a:sym typeface="+mn-ea"/>
              </a:rPr>
              <a:t>，所以</a:t>
            </a:r>
            <a:r>
              <a:rPr lang="en-US" altLang="zh-CN" dirty="0">
                <a:sym typeface="+mn-ea"/>
              </a:rPr>
              <a:t>IVFPQ</a:t>
            </a:r>
            <a:r>
              <a:rPr lang="zh-CN" altLang="en-US" dirty="0">
                <a:sym typeface="+mn-ea"/>
              </a:rPr>
              <a:t>的空间复杂度远低于</a:t>
            </a:r>
            <a:r>
              <a:rPr lang="en-US" altLang="zh-CN" dirty="0">
                <a:sym typeface="+mn-ea"/>
              </a:rPr>
              <a:t>IVF</a:t>
            </a:r>
          </a:p>
          <a:p>
            <a:pPr marL="457200" lvl="1"/>
            <a:r>
              <a:rPr lang="zh-CN" altLang="en-US" dirty="0">
                <a:sym typeface="+mn-ea"/>
              </a:rPr>
              <a:t>例如</a:t>
            </a:r>
            <a:r>
              <a:rPr lang="en-US" altLang="zh-CN" dirty="0">
                <a:sym typeface="+mn-ea"/>
              </a:rPr>
              <a:t>d=128, M=8, k=2^8, M*log2(k) = 64</a:t>
            </a:r>
          </a:p>
          <a:p>
            <a:pPr marL="0" lvl="0"/>
            <a:endParaRPr lang="en-US" altLang="zh-CN" dirty="0">
              <a:sym typeface="+mn-ea"/>
            </a:endParaRPr>
          </a:p>
          <a:p>
            <a:pPr lvl="0"/>
            <a:endParaRPr lang="en-US" altLang="zh-CN" dirty="0">
              <a:sym typeface="+mn-ea"/>
            </a:endParaRPr>
          </a:p>
          <a:p>
            <a:pPr lvl="1"/>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101</a:t>
            </a:fld>
            <a:endParaRPr lang="zh-CN" altLang="en-US"/>
          </a:p>
        </p:txBody>
      </p:sp>
      <p:sp>
        <p:nvSpPr>
          <p:cNvPr id="7" name="文本框 6">
            <a:extLst>
              <a:ext uri="{FF2B5EF4-FFF2-40B4-BE49-F238E27FC236}">
                <a16:creationId xmlns:a16="http://schemas.microsoft.com/office/drawing/2014/main" id="{EE4E18E6-8FAF-5F55-1660-28DD7A8FBE1C}"/>
              </a:ext>
            </a:extLst>
          </p:cNvPr>
          <p:cNvSpPr txBox="1"/>
          <p:nvPr/>
        </p:nvSpPr>
        <p:spPr>
          <a:xfrm>
            <a:off x="2686051" y="5569544"/>
            <a:ext cx="3287486" cy="923330"/>
          </a:xfrm>
          <a:prstGeom prst="rect">
            <a:avLst/>
          </a:prstGeom>
          <a:noFill/>
          <a:ln>
            <a:solidFill>
              <a:schemeClr val="accent1">
                <a:shade val="50000"/>
              </a:schemeClr>
            </a:solidFill>
          </a:ln>
        </p:spPr>
        <p:txBody>
          <a:bodyPr wrap="square">
            <a:spAutoFit/>
          </a:bodyPr>
          <a:lstStyle/>
          <a:p>
            <a:r>
              <a:rPr lang="en-US" altLang="zh-CN" dirty="0"/>
              <a:t>d</a:t>
            </a:r>
            <a:r>
              <a:rPr lang="zh-CN" altLang="en-US" dirty="0"/>
              <a:t>表示向量维度</a:t>
            </a:r>
          </a:p>
          <a:p>
            <a:r>
              <a:rPr lang="en-US" altLang="zh-CN" dirty="0"/>
              <a:t>k</a:t>
            </a:r>
            <a:r>
              <a:rPr lang="zh-CN" altLang="en-US" dirty="0"/>
              <a:t>表示向量或子向量的聚类数量</a:t>
            </a:r>
          </a:p>
          <a:p>
            <a:r>
              <a:rPr lang="en-US" altLang="zh-CN" dirty="0"/>
              <a:t>M</a:t>
            </a:r>
            <a:r>
              <a:rPr lang="zh-CN" altLang="en-US" dirty="0"/>
              <a:t>表示子向量的段数</a:t>
            </a:r>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时间复杂度</a:t>
            </a:r>
            <a:endParaRPr lang="zh-CN" altLang="en-US"/>
          </a:p>
        </p:txBody>
      </p:sp>
      <p:sp>
        <p:nvSpPr>
          <p:cNvPr id="3" name="内容占位符 2"/>
          <p:cNvSpPr>
            <a:spLocks noGrp="1"/>
          </p:cNvSpPr>
          <p:nvPr>
            <p:ph idx="1"/>
          </p:nvPr>
        </p:nvSpPr>
        <p:spPr/>
        <p:txBody>
          <a:bodyPr/>
          <a:lstStyle/>
          <a:p>
            <a:pPr lvl="0"/>
            <a:r>
              <a:rPr lang="en-US" altLang="zh-CN" dirty="0">
                <a:sym typeface="+mn-ea"/>
              </a:rPr>
              <a:t>distance</a:t>
            </a:r>
            <a:r>
              <a:rPr lang="zh-CN" altLang="en-US" dirty="0">
                <a:sym typeface="+mn-ea"/>
              </a:rPr>
              <a:t>表示1次距离计算的时间开销</a:t>
            </a:r>
            <a:endParaRPr lang="zh-CN" altLang="en-US" dirty="0"/>
          </a:p>
          <a:p>
            <a:pPr lvl="0"/>
            <a:r>
              <a:rPr lang="zh-CN" altLang="en-US" dirty="0"/>
              <a:t>所有聚类索引的时间复杂度均为</a:t>
            </a:r>
            <a:r>
              <a:rPr lang="en-US" altLang="zh-CN" dirty="0"/>
              <a:t>O(distance*</a:t>
            </a:r>
            <a:r>
              <a:rPr lang="en-US" altLang="zh-CN" dirty="0">
                <a:sym typeface="+mn-ea"/>
              </a:rPr>
              <a:t>n*</a:t>
            </a:r>
            <a:r>
              <a:rPr lang="en-US" altLang="zh-CN" dirty="0" err="1">
                <a:sym typeface="+mn-ea"/>
              </a:rPr>
              <a:t>nprobe</a:t>
            </a:r>
            <a:r>
              <a:rPr lang="en-US" altLang="zh-CN" dirty="0">
                <a:sym typeface="+mn-ea"/>
              </a:rPr>
              <a:t>/</a:t>
            </a:r>
            <a:r>
              <a:rPr lang="en-US" altLang="zh-CN" dirty="0" err="1">
                <a:sym typeface="+mn-ea"/>
              </a:rPr>
              <a:t>nlist</a:t>
            </a:r>
            <a:r>
              <a:rPr lang="en-US" altLang="zh-CN" dirty="0"/>
              <a:t>)</a:t>
            </a:r>
          </a:p>
          <a:p>
            <a:pPr lvl="1"/>
            <a:r>
              <a:rPr lang="en-US" altLang="zh-CN" dirty="0"/>
              <a:t>IVFPQ</a:t>
            </a:r>
            <a:r>
              <a:rPr lang="zh-CN" altLang="en-US" dirty="0"/>
              <a:t>：</a:t>
            </a:r>
            <a:r>
              <a:rPr lang="en-US" altLang="zh-CN" dirty="0">
                <a:sym typeface="+mn-ea"/>
              </a:rPr>
              <a:t>distance</a:t>
            </a:r>
            <a:r>
              <a:rPr lang="en-US" altLang="zh-CN" sz="2000" dirty="0"/>
              <a:t>=</a:t>
            </a:r>
            <a:r>
              <a:rPr lang="en-US" altLang="zh-CN" sz="2000" dirty="0" err="1"/>
              <a:t>M次查表和M次</a:t>
            </a:r>
            <a:r>
              <a:rPr lang="zh-CN" altLang="en-US" sz="2000" dirty="0"/>
              <a:t>加法</a:t>
            </a:r>
            <a:endParaRPr lang="en-US" altLang="zh-CN" sz="2000" dirty="0"/>
          </a:p>
          <a:p>
            <a:pPr lvl="1"/>
            <a:r>
              <a:rPr lang="en-US" altLang="zh-CN" dirty="0"/>
              <a:t>IVF</a:t>
            </a:r>
            <a:r>
              <a:rPr lang="zh-CN" altLang="en-US" dirty="0"/>
              <a:t>：</a:t>
            </a:r>
            <a:r>
              <a:rPr lang="en-US" altLang="zh-CN" dirty="0">
                <a:sym typeface="+mn-ea"/>
              </a:rPr>
              <a:t>distance=d</a:t>
            </a:r>
            <a:r>
              <a:rPr lang="zh-CN" altLang="en-US" dirty="0">
                <a:sym typeface="+mn-ea"/>
              </a:rPr>
              <a:t>次乘加</a:t>
            </a:r>
          </a:p>
          <a:p>
            <a:pPr lvl="1"/>
            <a:r>
              <a:rPr lang="en-US" altLang="zh-CN" dirty="0">
                <a:sym typeface="+mn-ea"/>
              </a:rPr>
              <a:t>IVFPQ</a:t>
            </a:r>
            <a:r>
              <a:rPr lang="zh-CN" altLang="en-US" dirty="0">
                <a:sym typeface="+mn-ea"/>
              </a:rPr>
              <a:t>的时间复杂度也优于</a:t>
            </a:r>
            <a:r>
              <a:rPr lang="en-US" altLang="zh-CN" dirty="0">
                <a:sym typeface="+mn-ea"/>
              </a:rPr>
              <a:t>IVF</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102</a:t>
            </a:fld>
            <a:endParaRPr lang="zh-CN" altLang="en-US"/>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IVFPQ</a:t>
            </a:r>
            <a:r>
              <a:rPr lang="zh-CN" altLang="en-US">
                <a:sym typeface="+mn-ea"/>
              </a:rPr>
              <a:t>是许多实现的基础</a:t>
            </a:r>
            <a:endParaRPr lang="zh-CN" altLang="en-US"/>
          </a:p>
        </p:txBody>
      </p:sp>
      <p:sp>
        <p:nvSpPr>
          <p:cNvPr id="3" name="内容占位符 2"/>
          <p:cNvSpPr>
            <a:spLocks noGrp="1"/>
          </p:cNvSpPr>
          <p:nvPr>
            <p:ph idx="1"/>
          </p:nvPr>
        </p:nvSpPr>
        <p:spPr/>
        <p:txBody>
          <a:bodyPr/>
          <a:lstStyle/>
          <a:p>
            <a:r>
              <a:rPr lang="zh-CN" altLang="en-US"/>
              <a:t>Faiss IndexIVFPQ</a:t>
            </a:r>
          </a:p>
          <a:p>
            <a:r>
              <a:rPr lang="zh-CN" altLang="en-US"/>
              <a:t>SCANN</a:t>
            </a:r>
          </a:p>
          <a:p>
            <a:r>
              <a:rPr lang="zh-CN" altLang="en-US"/>
              <a:t>在粗量化器质心上的近邻搜索</a:t>
            </a:r>
          </a:p>
          <a:p>
            <a:pPr lvl="1"/>
            <a:r>
              <a:rPr lang="zh-CN" altLang="en-US">
                <a:sym typeface="+mn-ea"/>
              </a:rPr>
              <a:t>粗量化器的引入</a:t>
            </a:r>
            <a:r>
              <a:rPr lang="zh-CN" altLang="en-US"/>
              <a:t>有利于搜索</a:t>
            </a:r>
          </a:p>
          <a:p>
            <a:r>
              <a:rPr lang="zh-CN" altLang="en-US"/>
              <a:t>相对容易在硬件中优化</a:t>
            </a:r>
          </a:p>
          <a:p>
            <a:pPr lvl="1"/>
            <a:r>
              <a:rPr lang="zh-CN" altLang="en-US"/>
              <a:t>SIMD</a:t>
            </a:r>
          </a:p>
          <a:p>
            <a:pPr lvl="1"/>
            <a:r>
              <a:rPr lang="zh-CN" altLang="en-US">
                <a:sym typeface="+mn-ea"/>
              </a:rPr>
              <a:t>GPU</a:t>
            </a:r>
            <a:endParaRPr lang="zh-CN" altLang="en-US"/>
          </a:p>
          <a:p>
            <a:pPr lvl="1"/>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103</a:t>
            </a:fld>
            <a:endParaRPr lang="zh-CN" altLang="en-US"/>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SIMD加速</a:t>
            </a:r>
          </a:p>
        </p:txBody>
      </p:sp>
      <p:sp>
        <p:nvSpPr>
          <p:cNvPr id="3" name="内容占位符 2"/>
          <p:cNvSpPr>
            <a:spLocks noGrp="1"/>
          </p:cNvSpPr>
          <p:nvPr>
            <p:ph idx="1"/>
          </p:nvPr>
        </p:nvSpPr>
        <p:spPr/>
        <p:txBody>
          <a:bodyPr/>
          <a:lstStyle/>
          <a:p>
            <a:r>
              <a:rPr lang="zh-CN" altLang="en-US" dirty="0"/>
              <a:t>PQ搜索瓶颈：内存查找</a:t>
            </a:r>
          </a:p>
          <a:p>
            <a:r>
              <a:rPr lang="zh-CN" altLang="en-US" dirty="0"/>
              <a:t>将查找表存储在寄存器中</a:t>
            </a:r>
          </a:p>
          <a:p>
            <a:r>
              <a:rPr lang="zh-CN" altLang="en-US" dirty="0"/>
              <a:t>需要非常小的码本：1个质心的大小需要限制在4</a:t>
            </a:r>
            <a:r>
              <a:rPr lang="en-US" altLang="zh-CN" dirty="0"/>
              <a:t>bit</a:t>
            </a:r>
            <a:r>
              <a:rPr lang="zh-CN" altLang="en-US" dirty="0"/>
              <a:t>，所以最多</a:t>
            </a:r>
            <a:r>
              <a:rPr lang="en-US" altLang="zh-CN" dirty="0">
                <a:sym typeface="+mn-ea"/>
              </a:rPr>
              <a:t>k=16</a:t>
            </a:r>
            <a:endParaRPr lang="zh-CN" altLang="en-US" dirty="0"/>
          </a:p>
          <a:p>
            <a:r>
              <a:rPr lang="zh-CN" altLang="en-US" dirty="0"/>
              <a:t>快速，但是不精确</a:t>
            </a:r>
          </a:p>
        </p:txBody>
      </p:sp>
      <p:sp>
        <p:nvSpPr>
          <p:cNvPr id="5" name="文本框 4"/>
          <p:cNvSpPr txBox="1"/>
          <p:nvPr/>
        </p:nvSpPr>
        <p:spPr>
          <a:xfrm>
            <a:off x="0" y="6257290"/>
            <a:ext cx="9144000" cy="583565"/>
          </a:xfrm>
          <a:prstGeom prst="rect">
            <a:avLst/>
          </a:prstGeom>
        </p:spPr>
        <p:txBody>
          <a:bodyPr wrap="square">
            <a:spAutoFit/>
          </a:bodyPr>
          <a:lstStyle/>
          <a:p>
            <a:r>
              <a:rPr lang="en-US" altLang="zh-CN" sz="1600">
                <a:solidFill>
                  <a:srgbClr val="595959"/>
                </a:solidFill>
                <a:latin typeface="Arial" panose="020B0604020202020204"/>
                <a:ea typeface="Arial" panose="020B0604020202020204"/>
              </a:rPr>
              <a:t>["Quicker ADC : Unlocking the Hidden Potential of Product Quantization with SIMD",  André et al, PAMI'19]</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104</a:t>
            </a:fld>
            <a:endParaRPr lang="zh-CN" altLang="en-US"/>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GPU加速</a:t>
            </a:r>
          </a:p>
        </p:txBody>
      </p:sp>
      <p:sp>
        <p:nvSpPr>
          <p:cNvPr id="3" name="内容占位符 2"/>
          <p:cNvSpPr>
            <a:spLocks noGrp="1"/>
          </p:cNvSpPr>
          <p:nvPr>
            <p:ph idx="1"/>
          </p:nvPr>
        </p:nvSpPr>
        <p:spPr/>
        <p:txBody>
          <a:bodyPr/>
          <a:lstStyle/>
          <a:p>
            <a:r>
              <a:rPr lang="zh-CN" altLang="en-US"/>
              <a:t>特别适用于暴力搜索</a:t>
            </a:r>
          </a:p>
          <a:p>
            <a:r>
              <a:rPr lang="zh-CN" altLang="en-US"/>
              <a:t>快速算术运算</a:t>
            </a:r>
          </a:p>
          <a:p>
            <a:r>
              <a:rPr lang="zh-CN" altLang="en-US"/>
              <a:t>高内存带宽</a:t>
            </a:r>
          </a:p>
          <a:p>
            <a:r>
              <a:rPr lang="zh-CN" altLang="en-US"/>
              <a:t>但延迟高</a:t>
            </a:r>
          </a:p>
          <a:p>
            <a:pPr lvl="1"/>
            <a:r>
              <a:rPr lang="zh-CN" altLang="en-US"/>
              <a:t>分支算法不友好</a:t>
            </a:r>
          </a:p>
        </p:txBody>
      </p:sp>
      <p:sp>
        <p:nvSpPr>
          <p:cNvPr id="5" name="文本框 4"/>
          <p:cNvSpPr txBox="1"/>
          <p:nvPr/>
        </p:nvSpPr>
        <p:spPr>
          <a:xfrm>
            <a:off x="-635" y="6520815"/>
            <a:ext cx="9144635" cy="337185"/>
          </a:xfrm>
          <a:prstGeom prst="rect">
            <a:avLst/>
          </a:prstGeom>
        </p:spPr>
        <p:txBody>
          <a:bodyPr wrap="square">
            <a:spAutoFit/>
          </a:bodyPr>
          <a:lstStyle/>
          <a:p>
            <a:r>
              <a:rPr lang="en-US" altLang="zh-CN" sz="1600">
                <a:solidFill>
                  <a:srgbClr val="595959"/>
                </a:solidFill>
                <a:latin typeface="Arial" panose="020B0604020202020204"/>
                <a:ea typeface="Arial" panose="020B0604020202020204"/>
              </a:rPr>
              <a:t>[Billion-scale similarity search with GPUs. Johnson et al, Trans big data, 2021]</a:t>
            </a:r>
          </a:p>
        </p:txBody>
      </p:sp>
      <p:pic>
        <p:nvPicPr>
          <p:cNvPr id="6" name="图片 5"/>
          <p:cNvPicPr>
            <a:picLocks noChangeAspect="1"/>
          </p:cNvPicPr>
          <p:nvPr/>
        </p:nvPicPr>
        <p:blipFill>
          <a:blip r:embed="rId3"/>
          <a:stretch>
            <a:fillRect/>
          </a:stretch>
        </p:blipFill>
        <p:spPr>
          <a:xfrm>
            <a:off x="3542030" y="2052955"/>
            <a:ext cx="5601970" cy="3733800"/>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105</a:t>
            </a:fld>
            <a:endParaRPr lang="zh-CN" altLang="en-US"/>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结论</a:t>
            </a:r>
          </a:p>
        </p:txBody>
      </p:sp>
      <p:sp>
        <p:nvSpPr>
          <p:cNvPr id="3" name="内容占位符 2"/>
          <p:cNvSpPr>
            <a:spLocks noGrp="1"/>
          </p:cNvSpPr>
          <p:nvPr>
            <p:ph idx="1"/>
          </p:nvPr>
        </p:nvSpPr>
        <p:spPr/>
        <p:txBody>
          <a:bodyPr/>
          <a:lstStyle/>
          <a:p>
            <a:r>
              <a:rPr lang="zh-CN" altLang="en-US" dirty="0"/>
              <a:t>向量量化对于大规模数据是必需的</a:t>
            </a:r>
          </a:p>
          <a:p>
            <a:r>
              <a:rPr lang="zh-CN" altLang="en-US" dirty="0"/>
              <a:t>需要权衡</a:t>
            </a:r>
          </a:p>
          <a:p>
            <a:pPr lvl="1"/>
            <a:r>
              <a:rPr lang="zh-CN" altLang="en-US" dirty="0"/>
              <a:t>压缩倍数、召回率、查询效率</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106</a:t>
            </a:fld>
            <a:endParaRPr lang="zh-CN" altLang="en-US"/>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、向量索引</a:t>
            </a:r>
          </a:p>
        </p:txBody>
      </p:sp>
      <p:sp>
        <p:nvSpPr>
          <p:cNvPr id="3" name="内容占位符 2"/>
          <p:cNvSpPr>
            <a:spLocks noGrp="1"/>
          </p:cNvSpPr>
          <p:nvPr>
            <p:ph idx="1"/>
          </p:nvPr>
        </p:nvSpPr>
        <p:spPr/>
        <p:txBody>
          <a:bodyPr>
            <a:normAutofit/>
          </a:bodyPr>
          <a:lstStyle/>
          <a:p>
            <a:r>
              <a:rPr lang="zh-CN" altLang="en-US" dirty="0"/>
              <a:t>2.1 </a:t>
            </a:r>
            <a:r>
              <a:rPr lang="zh-CN" altLang="en-US" dirty="0">
                <a:sym typeface="+mn-ea"/>
              </a:rPr>
              <a:t>基于聚类的索引</a:t>
            </a:r>
            <a:endParaRPr lang="zh-CN" altLang="en-US" dirty="0">
              <a:solidFill>
                <a:srgbClr val="C00000"/>
              </a:solidFill>
            </a:endParaRPr>
          </a:p>
          <a:p>
            <a:r>
              <a:rPr lang="zh-CN" altLang="en-US" dirty="0">
                <a:solidFill>
                  <a:srgbClr val="C00000"/>
                </a:solidFill>
                <a:sym typeface="+mn-ea"/>
              </a:rPr>
              <a:t>2.2 基于图的索引</a:t>
            </a:r>
            <a:endParaRPr lang="zh-CN" altLang="en-US" dirty="0">
              <a:solidFill>
                <a:srgbClr val="C00000"/>
              </a:solidFill>
            </a:endParaRPr>
          </a:p>
          <a:p>
            <a:r>
              <a:rPr lang="en-US" altLang="zh-CN" dirty="0">
                <a:sym typeface="+mn-ea"/>
              </a:rPr>
              <a:t>2.3 </a:t>
            </a:r>
            <a:r>
              <a:rPr lang="zh-CN" altLang="en-US" dirty="0">
                <a:sym typeface="+mn-ea"/>
              </a:rPr>
              <a:t>其它索引</a:t>
            </a:r>
          </a:p>
          <a:p>
            <a:r>
              <a:rPr lang="zh-CN" altLang="en-US" dirty="0">
                <a:sym typeface="+mn-ea"/>
              </a:rPr>
              <a:t>2.4 每种索引的优缺点</a:t>
            </a:r>
          </a:p>
          <a:p>
            <a:r>
              <a:rPr lang="zh-CN" altLang="en-US" dirty="0">
                <a:sym typeface="+mn-ea"/>
              </a:rPr>
              <a:t>2.5 复合型索引</a:t>
            </a:r>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107</a:t>
            </a:fld>
            <a:endParaRPr lang="zh-CN" altLang="en-US"/>
          </a:p>
        </p:txBody>
      </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sz="4400" dirty="0"/>
              <a:t>基本思想</a:t>
            </a:r>
            <a:endParaRPr lang="zh-CN" sz="4400" dirty="0"/>
          </a:p>
        </p:txBody>
      </p:sp>
      <p:sp>
        <p:nvSpPr>
          <p:cNvPr id="4" name="标题 3"/>
          <p:cNvSpPr>
            <a:spLocks noGrp="1"/>
          </p:cNvSpPr>
          <p:nvPr>
            <p:ph type="title"/>
          </p:nvPr>
        </p:nvSpPr>
        <p:spPr/>
        <p:txBody>
          <a:bodyPr/>
          <a:lstStyle/>
          <a:p>
            <a:r>
              <a:rPr lang="en-US" altLang="zh-CN" dirty="0">
                <a:solidFill>
                  <a:schemeClr val="tx1"/>
                </a:solidFill>
                <a:sym typeface="+mn-ea"/>
              </a:rPr>
              <a:t>2.2 基于图的索引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108</a:t>
            </a:fld>
            <a:endParaRPr lang="zh-CN" altLang="en-US"/>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图索引的数据结构</a:t>
            </a:r>
          </a:p>
        </p:txBody>
      </p:sp>
      <p:sp>
        <p:nvSpPr>
          <p:cNvPr id="3" name="内容占位符 2"/>
          <p:cNvSpPr>
            <a:spLocks noGrp="1"/>
          </p:cNvSpPr>
          <p:nvPr>
            <p:ph idx="1"/>
          </p:nvPr>
        </p:nvSpPr>
        <p:spPr>
          <a:xfrm>
            <a:off x="628650" y="1424940"/>
            <a:ext cx="4335145" cy="4752340"/>
          </a:xfrm>
        </p:spPr>
        <p:txBody>
          <a:bodyPr>
            <a:noAutofit/>
          </a:bodyPr>
          <a:lstStyle/>
          <a:p>
            <a:r>
              <a:rPr lang="zh-CN" altLang="en-US" dirty="0"/>
              <a:t>每个向量1个顶点</a:t>
            </a:r>
          </a:p>
          <a:p>
            <a:r>
              <a:rPr lang="zh-CN" altLang="en-US" dirty="0"/>
              <a:t>顶点之间有有向边 </a:t>
            </a:r>
          </a:p>
          <a:p>
            <a:pPr lvl="1"/>
            <a:r>
              <a:rPr lang="zh-CN" altLang="en-US" dirty="0"/>
              <a:t>存储出邻居 </a:t>
            </a:r>
          </a:p>
          <a:p>
            <a:r>
              <a:rPr lang="zh-CN" altLang="en-US" dirty="0"/>
              <a:t>1个指定的查询起点s </a:t>
            </a:r>
          </a:p>
          <a:p>
            <a:r>
              <a:rPr lang="zh-CN" altLang="en-US" dirty="0"/>
              <a:t>大小：n*(向量大小 + 4字节 x 度数) </a:t>
            </a:r>
          </a:p>
          <a:p>
            <a:r>
              <a:rPr lang="zh-CN" altLang="en-US" dirty="0"/>
              <a:t>二维空间中的随机分布数据示例</a:t>
            </a:r>
          </a:p>
        </p:txBody>
      </p:sp>
      <p:pic>
        <p:nvPicPr>
          <p:cNvPr id="6" name="图片 5"/>
          <p:cNvPicPr>
            <a:picLocks noChangeAspect="1"/>
          </p:cNvPicPr>
          <p:nvPr/>
        </p:nvPicPr>
        <p:blipFill>
          <a:blip r:embed="rId3"/>
          <a:stretch>
            <a:fillRect/>
          </a:stretch>
        </p:blipFill>
        <p:spPr>
          <a:xfrm>
            <a:off x="4959350" y="1828165"/>
            <a:ext cx="4184650" cy="3945890"/>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109</a:t>
            </a:fld>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什么是向量</a:t>
            </a:r>
            <a:endParaRPr lang="zh-CN" altLang="en-US"/>
          </a:p>
        </p:txBody>
      </p:sp>
      <p:sp>
        <p:nvSpPr>
          <p:cNvPr id="3" name="内容占位符 2"/>
          <p:cNvSpPr>
            <a:spLocks noGrp="1"/>
          </p:cNvSpPr>
          <p:nvPr>
            <p:ph idx="1"/>
          </p:nvPr>
        </p:nvSpPr>
        <p:spPr/>
        <p:txBody>
          <a:bodyPr/>
          <a:lstStyle/>
          <a:p>
            <a:r>
              <a:rPr lang="zh-CN" altLang="en-US" dirty="0"/>
              <a:t>数字表</a:t>
            </a:r>
          </a:p>
          <a:p>
            <a:pPr lvl="1"/>
            <a:r>
              <a:rPr lang="zh-CN" altLang="en-US" dirty="0"/>
              <a:t>实数（整数或浮点数）</a:t>
            </a:r>
          </a:p>
          <a:p>
            <a:pPr lvl="1"/>
            <a:r>
              <a:rPr lang="zh-CN" altLang="en-US" dirty="0"/>
              <a:t>甚至是二进制</a:t>
            </a:r>
          </a:p>
          <a:p>
            <a:pPr marL="457200" lvl="1" indent="0">
              <a:buNone/>
            </a:pPr>
            <a:r>
              <a:rPr lang="zh-CN" altLang="en-US" dirty="0"/>
              <a:t>[0.4,0.6，-0.5，....，1.5]</a:t>
            </a:r>
          </a:p>
          <a:p>
            <a:r>
              <a:rPr lang="zh-CN" altLang="en-US" dirty="0"/>
              <a:t>固定大小：维度d</a:t>
            </a:r>
          </a:p>
          <a:p>
            <a:r>
              <a:rPr lang="zh-CN" altLang="en-US" dirty="0"/>
              <a:t>紧凑存储：相比原始数据项</a:t>
            </a:r>
          </a:p>
          <a:p>
            <a:r>
              <a:rPr lang="zh-CN" altLang="en-US" dirty="0"/>
              <a:t>易于比较：O (d)</a:t>
            </a:r>
          </a:p>
          <a:p>
            <a:r>
              <a:rPr lang="zh-CN" altLang="en-US" dirty="0"/>
              <a:t>可解释：可以计算出具体含义</a:t>
            </a:r>
          </a:p>
          <a:p>
            <a:pPr lvl="1"/>
            <a:r>
              <a:rPr lang="zh-CN" altLang="en-US" dirty="0"/>
              <a:t>向量距离</a:t>
            </a:r>
          </a:p>
          <a:p>
            <a:pPr lvl="1"/>
            <a:r>
              <a:rPr lang="zh-CN" altLang="en-US" dirty="0"/>
              <a:t>而不只是是否相关</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11</a:t>
            </a:fld>
            <a:endParaRPr lang="zh-CN" altLang="en-US"/>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查询路径（简化版）</a:t>
            </a:r>
            <a:endParaRPr lang="zh-CN" altLang="en-US" dirty="0"/>
          </a:p>
        </p:txBody>
      </p:sp>
      <p:sp>
        <p:nvSpPr>
          <p:cNvPr id="3" name="内容占位符 2"/>
          <p:cNvSpPr>
            <a:spLocks noGrp="1"/>
          </p:cNvSpPr>
          <p:nvPr>
            <p:ph idx="1"/>
          </p:nvPr>
        </p:nvSpPr>
        <p:spPr>
          <a:xfrm>
            <a:off x="628650" y="1424940"/>
            <a:ext cx="4243070" cy="4752340"/>
          </a:xfrm>
        </p:spPr>
        <p:txBody>
          <a:bodyPr>
            <a:normAutofit/>
          </a:bodyPr>
          <a:lstStyle/>
          <a:p>
            <a:pPr algn="l">
              <a:lnSpc>
                <a:spcPct val="90000"/>
              </a:lnSpc>
              <a:buClrTx/>
              <a:buSzTx/>
            </a:pPr>
            <a:r>
              <a:rPr lang="zh-CN" altLang="en-US"/>
              <a:t>对查询 q 的贪心搜索</a:t>
            </a:r>
          </a:p>
          <a:p>
            <a:pPr algn="l">
              <a:lnSpc>
                <a:spcPct val="90000"/>
              </a:lnSpc>
              <a:buClrTx/>
              <a:buSzTx/>
            </a:pPr>
            <a:r>
              <a:rPr lang="zh-CN" altLang="en-US"/>
              <a:t>从指定的起点 s 开始迭代：</a:t>
            </a:r>
          </a:p>
          <a:p>
            <a:pPr lvl="1" algn="l">
              <a:lnSpc>
                <a:spcPct val="90000"/>
              </a:lnSpc>
              <a:buClrTx/>
              <a:buSzTx/>
            </a:pPr>
            <a:r>
              <a:rPr lang="zh-CN" altLang="en-US" sz="2400"/>
              <a:t>1. 计算 q 到邻居的距离</a:t>
            </a:r>
          </a:p>
          <a:p>
            <a:pPr lvl="1" algn="l">
              <a:lnSpc>
                <a:spcPct val="90000"/>
              </a:lnSpc>
              <a:buClrTx/>
              <a:buSzTx/>
            </a:pPr>
            <a:r>
              <a:rPr lang="zh-CN" altLang="en-US" sz="2400"/>
              <a:t>2. 跳转到离 q 最近的节点</a:t>
            </a:r>
          </a:p>
          <a:p>
            <a:pPr algn="l">
              <a:lnSpc>
                <a:spcPct val="90000"/>
              </a:lnSpc>
              <a:buClrTx/>
              <a:buSzTx/>
            </a:pPr>
            <a:r>
              <a:rPr lang="zh-CN" altLang="en-US"/>
              <a:t>只要距离有所改善</a:t>
            </a:r>
          </a:p>
          <a:p>
            <a:pPr algn="l">
              <a:lnSpc>
                <a:spcPct val="90000"/>
              </a:lnSpc>
              <a:buClrTx/>
              <a:buSzTx/>
            </a:pPr>
            <a:r>
              <a:rPr lang="zh-CN" altLang="en-US"/>
              <a:t>陷阱：局部最小值。</a:t>
            </a:r>
          </a:p>
          <a:p>
            <a:pPr lvl="1" algn="l">
              <a:lnSpc>
                <a:spcPct val="90000"/>
              </a:lnSpc>
              <a:buClrTx/>
              <a:buSzTx/>
            </a:pPr>
            <a:r>
              <a:rPr lang="zh-CN" altLang="en-US"/>
              <a:t>因为没有回溯。</a:t>
            </a:r>
          </a:p>
          <a:p>
            <a:pPr algn="l">
              <a:lnSpc>
                <a:spcPct val="90000"/>
              </a:lnSpc>
              <a:buClrTx/>
              <a:buSzTx/>
            </a:pPr>
            <a:r>
              <a:rPr lang="zh-CN" altLang="en-US"/>
              <a:t>增加回溯</a:t>
            </a:r>
          </a:p>
          <a:p>
            <a:endParaRPr lang="zh-CN" altLang="en-US"/>
          </a:p>
        </p:txBody>
      </p:sp>
      <p:pic>
        <p:nvPicPr>
          <p:cNvPr id="4" name="图片 3"/>
          <p:cNvPicPr>
            <a:picLocks noChangeAspect="1"/>
          </p:cNvPicPr>
          <p:nvPr/>
        </p:nvPicPr>
        <p:blipFill>
          <a:blip r:embed="rId4"/>
          <a:stretch>
            <a:fillRect/>
          </a:stretch>
        </p:blipFill>
        <p:spPr>
          <a:xfrm>
            <a:off x="4872355" y="1805305"/>
            <a:ext cx="4182110" cy="399224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110</a:t>
            </a:fld>
            <a:endParaRPr lang="zh-CN" altLang="en-US"/>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查询路径（集束搜索）</a:t>
            </a:r>
            <a:endParaRPr lang="zh-CN" altLang="en-US" dirty="0"/>
          </a:p>
        </p:txBody>
      </p:sp>
      <p:sp>
        <p:nvSpPr>
          <p:cNvPr id="3" name="内容占位符 2"/>
          <p:cNvSpPr>
            <a:spLocks noGrp="1"/>
          </p:cNvSpPr>
          <p:nvPr>
            <p:ph idx="1"/>
          </p:nvPr>
        </p:nvSpPr>
        <p:spPr>
          <a:xfrm>
            <a:off x="628650" y="1424940"/>
            <a:ext cx="4379595" cy="4752340"/>
          </a:xfrm>
        </p:spPr>
        <p:txBody>
          <a:bodyPr>
            <a:noAutofit/>
          </a:bodyPr>
          <a:lstStyle/>
          <a:p>
            <a:pPr algn="l">
              <a:lnSpc>
                <a:spcPct val="90000"/>
              </a:lnSpc>
              <a:buClrTx/>
              <a:buSzTx/>
            </a:pPr>
            <a:r>
              <a:rPr lang="zh-CN" altLang="en-US"/>
              <a:t>贪心搜索的改进版</a:t>
            </a:r>
          </a:p>
          <a:p>
            <a:pPr algn="l">
              <a:lnSpc>
                <a:spcPct val="90000"/>
              </a:lnSpc>
              <a:buClrTx/>
              <a:buSzTx/>
            </a:pPr>
            <a:r>
              <a:rPr lang="zh-CN" altLang="en-US"/>
              <a:t>增加回溯功能</a:t>
            </a:r>
          </a:p>
          <a:p>
            <a:pPr algn="l">
              <a:lnSpc>
                <a:spcPct val="90000"/>
              </a:lnSpc>
              <a:buClrTx/>
              <a:buSzTx/>
            </a:pPr>
            <a:r>
              <a:rPr lang="zh-CN" altLang="en-US"/>
              <a:t>基于优先队列</a:t>
            </a:r>
          </a:p>
          <a:p>
            <a:pPr algn="l">
              <a:lnSpc>
                <a:spcPct val="90000"/>
              </a:lnSpc>
              <a:buClrTx/>
              <a:buSzTx/>
            </a:pPr>
            <a:r>
              <a:rPr lang="zh-CN" altLang="en-US"/>
              <a:t>从指定的起点 s 开始迭代：</a:t>
            </a:r>
          </a:p>
          <a:p>
            <a:pPr lvl="1" algn="l">
              <a:lnSpc>
                <a:spcPct val="90000"/>
              </a:lnSpc>
              <a:buClrTx/>
              <a:buSzTx/>
            </a:pPr>
            <a:r>
              <a:rPr lang="en-US" altLang="zh-CN" sz="2400"/>
              <a:t>1. </a:t>
            </a:r>
            <a:r>
              <a:rPr lang="zh-CN" altLang="en-US" sz="2400"/>
              <a:t>初始化1个最大长度为</a:t>
            </a:r>
            <a:r>
              <a:rPr lang="en-US" altLang="zh-CN" sz="2400"/>
              <a:t>k</a:t>
            </a:r>
            <a:r>
              <a:rPr lang="zh-CN" altLang="en-US" sz="2400"/>
              <a:t>个空优先队列</a:t>
            </a:r>
          </a:p>
          <a:p>
            <a:pPr lvl="1" algn="l">
              <a:lnSpc>
                <a:spcPct val="90000"/>
              </a:lnSpc>
              <a:buClrTx/>
              <a:buSzTx/>
            </a:pPr>
            <a:r>
              <a:rPr lang="en-US" altLang="zh-CN" sz="2400"/>
              <a:t>2</a:t>
            </a:r>
            <a:r>
              <a:rPr lang="zh-CN" altLang="en-US" sz="2400"/>
              <a:t>.</a:t>
            </a:r>
            <a:r>
              <a:rPr lang="en-US" altLang="zh-CN" sz="2400"/>
              <a:t> </a:t>
            </a:r>
            <a:r>
              <a:rPr lang="zh-CN" altLang="en-US" sz="2400"/>
              <a:t>入队： 计算 q 到邻居的距离，将距离优于队列中最远距离的入队</a:t>
            </a:r>
          </a:p>
          <a:p>
            <a:pPr lvl="1" algn="l">
              <a:lnSpc>
                <a:spcPct val="90000"/>
              </a:lnSpc>
              <a:buClrTx/>
              <a:buSzTx/>
            </a:pPr>
            <a:r>
              <a:rPr lang="en-US" altLang="zh-CN" sz="2400"/>
              <a:t>3</a:t>
            </a:r>
            <a:r>
              <a:rPr lang="zh-CN" altLang="en-US" sz="2400"/>
              <a:t>. 出队：取队列中最近距离节点，跳转</a:t>
            </a:r>
          </a:p>
          <a:p>
            <a:r>
              <a:rPr lang="zh-CN" altLang="en-US"/>
              <a:t>只要队列不为空</a:t>
            </a:r>
          </a:p>
        </p:txBody>
      </p:sp>
      <p:pic>
        <p:nvPicPr>
          <p:cNvPr id="4" name="图片 3"/>
          <p:cNvPicPr>
            <a:picLocks noChangeAspect="1"/>
          </p:cNvPicPr>
          <p:nvPr/>
        </p:nvPicPr>
        <p:blipFill>
          <a:blip r:embed="rId4"/>
          <a:stretch>
            <a:fillRect/>
          </a:stretch>
        </p:blipFill>
        <p:spPr>
          <a:xfrm>
            <a:off x="4872355" y="1805305"/>
            <a:ext cx="4182110" cy="399224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111</a:t>
            </a:fld>
            <a:endParaRPr lang="zh-CN" altLang="en-US"/>
          </a:p>
        </p:txBody>
      </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图构建的目标</a:t>
            </a:r>
          </a:p>
        </p:txBody>
      </p:sp>
      <p:sp>
        <p:nvSpPr>
          <p:cNvPr id="3" name="内容占位符 2"/>
          <p:cNvSpPr>
            <a:spLocks noGrp="1"/>
          </p:cNvSpPr>
          <p:nvPr>
            <p:ph idx="1"/>
          </p:nvPr>
        </p:nvSpPr>
        <p:spPr/>
        <p:txBody>
          <a:bodyPr/>
          <a:lstStyle/>
          <a:p>
            <a:r>
              <a:rPr lang="zh-CN" altLang="en-US"/>
              <a:t>如何构建稀疏图，使得贪心搜索算法</a:t>
            </a:r>
          </a:p>
          <a:p>
            <a:pPr lvl="1"/>
            <a:r>
              <a:rPr lang="zh-CN" altLang="en-US"/>
              <a:t>A) 收敛到良好的最近邻候选者</a:t>
            </a:r>
          </a:p>
          <a:p>
            <a:pPr lvl="1"/>
            <a:r>
              <a:rPr lang="zh-CN" altLang="en-US"/>
              <a:t>B) 尽可能少的“跳数”</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112</a:t>
            </a:fld>
            <a:endParaRPr lang="zh-CN" altLang="en-US"/>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en-US" sz="4400" dirty="0"/>
              <a:t>NSW</a:t>
            </a:r>
            <a:endParaRPr lang="zh-CN" altLang="en-US" sz="4400" dirty="0"/>
          </a:p>
        </p:txBody>
      </p:sp>
      <p:sp>
        <p:nvSpPr>
          <p:cNvPr id="4" name="标题 3"/>
          <p:cNvSpPr>
            <a:spLocks noGrp="1"/>
          </p:cNvSpPr>
          <p:nvPr>
            <p:ph type="title"/>
          </p:nvPr>
        </p:nvSpPr>
        <p:spPr/>
        <p:txBody>
          <a:bodyPr/>
          <a:lstStyle/>
          <a:p>
            <a:r>
              <a:rPr lang="en-US" altLang="zh-CN" dirty="0">
                <a:solidFill>
                  <a:schemeClr val="tx1"/>
                </a:solidFill>
                <a:sym typeface="+mn-ea"/>
              </a:rPr>
              <a:t>2.2 基于图的索引</a:t>
            </a:r>
            <a:endParaRPr dirty="0">
              <a:solidFill>
                <a:schemeClr val="tx1"/>
              </a:solidFill>
              <a:sym typeface="+mn-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113</a:t>
            </a:fld>
            <a:endParaRPr lang="zh-CN" altLang="en-US"/>
          </a:p>
        </p:txBody>
      </p:sp>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Navigable Small World (NSW) </a:t>
            </a:r>
          </a:p>
        </p:txBody>
      </p:sp>
      <p:sp>
        <p:nvSpPr>
          <p:cNvPr id="3" name="内容占位符 2"/>
          <p:cNvSpPr>
            <a:spLocks noGrp="1"/>
          </p:cNvSpPr>
          <p:nvPr>
            <p:ph idx="1"/>
          </p:nvPr>
        </p:nvSpPr>
        <p:spPr/>
        <p:txBody>
          <a:bodyPr>
            <a:noAutofit/>
          </a:bodyPr>
          <a:lstStyle/>
          <a:p>
            <a:r>
              <a:rPr lang="zh-CN" altLang="en-US" dirty="0"/>
              <a:t>构建索引</a:t>
            </a:r>
          </a:p>
          <a:p>
            <a:pPr lvl="1"/>
            <a:r>
              <a:rPr lang="zh-CN" altLang="en-US" sz="2400" dirty="0"/>
              <a:t>迭代插入所有节点</a:t>
            </a:r>
          </a:p>
          <a:p>
            <a:pPr lvl="1"/>
            <a:r>
              <a:rPr lang="zh-CN" altLang="en-US" sz="2400" dirty="0"/>
              <a:t>当前插入节点为</a:t>
            </a:r>
            <a:r>
              <a:rPr lang="en-US" altLang="zh-CN" sz="2400" dirty="0"/>
              <a:t>p</a:t>
            </a:r>
            <a:endParaRPr lang="zh-CN" altLang="en-US" sz="2400" dirty="0"/>
          </a:p>
          <a:p>
            <a:pPr lvl="1"/>
            <a:r>
              <a:rPr lang="en-US" altLang="zh-CN" dirty="0"/>
              <a:t>N(p)</a:t>
            </a:r>
            <a:r>
              <a:rPr lang="zh-CN" altLang="en-US" dirty="0"/>
              <a:t>表示距离</a:t>
            </a:r>
            <a:r>
              <a:rPr lang="en-US" altLang="zh-CN" dirty="0"/>
              <a:t>p</a:t>
            </a:r>
            <a:r>
              <a:rPr lang="zh-CN" altLang="en-US" dirty="0"/>
              <a:t>最近的</a:t>
            </a:r>
          </a:p>
          <a:p>
            <a:pPr marL="457200" lvl="1" indent="0">
              <a:buNone/>
            </a:pPr>
            <a:r>
              <a:rPr lang="zh-CN" altLang="en-US" dirty="0"/>
              <a:t>几个节点</a:t>
            </a:r>
            <a:endParaRPr lang="en-US" altLang="zh-CN" dirty="0"/>
          </a:p>
          <a:p>
            <a:pPr fontAlgn="auto">
              <a:lnSpc>
                <a:spcPct val="100000"/>
              </a:lnSpc>
            </a:pPr>
            <a:r>
              <a:rPr lang="zh-CN" altLang="en-US" dirty="0" err="1"/>
              <a:t>查询索引</a:t>
            </a:r>
          </a:p>
          <a:p>
            <a:pPr lvl="1" fontAlgn="auto">
              <a:lnSpc>
                <a:spcPct val="100000"/>
              </a:lnSpc>
            </a:pPr>
            <a:r>
              <a:rPr lang="en-US" altLang="zh-CN" dirty="0" err="1"/>
              <a:t>经验</a:t>
            </a:r>
            <a:r>
              <a:rPr lang="zh-CN" altLang="en-US" dirty="0"/>
              <a:t>知识</a:t>
            </a:r>
            <a:r>
              <a:rPr lang="en-US" altLang="zh-CN" dirty="0"/>
              <a:t>：</a:t>
            </a:r>
            <a:r>
              <a:rPr lang="en-US" altLang="zh-CN" dirty="0" err="1">
                <a:solidFill>
                  <a:srgbClr val="C00000"/>
                </a:solidFill>
              </a:rPr>
              <a:t>达到收敛的跳数与</a:t>
            </a:r>
            <a:r>
              <a:rPr lang="en-US" altLang="zh-CN" dirty="0">
                <a:solidFill>
                  <a:srgbClr val="C00000"/>
                </a:solidFill>
              </a:rPr>
              <a:t> log n </a:t>
            </a:r>
            <a:r>
              <a:rPr lang="en-US" altLang="zh-CN" dirty="0" err="1">
                <a:solidFill>
                  <a:srgbClr val="C00000"/>
                </a:solidFill>
              </a:rPr>
              <a:t>成正比</a:t>
            </a:r>
            <a:endParaRPr lang="en-US" altLang="zh-CN" dirty="0"/>
          </a:p>
          <a:p>
            <a:endParaRPr lang="en-US" altLang="zh-CN" dirty="0"/>
          </a:p>
        </p:txBody>
      </p:sp>
      <p:pic>
        <p:nvPicPr>
          <p:cNvPr id="4" name="图片 3"/>
          <p:cNvPicPr>
            <a:picLocks noChangeAspect="1"/>
          </p:cNvPicPr>
          <p:nvPr/>
        </p:nvPicPr>
        <p:blipFill>
          <a:blip r:embed="rId3"/>
          <a:stretch>
            <a:fillRect/>
          </a:stretch>
        </p:blipFill>
        <p:spPr>
          <a:xfrm>
            <a:off x="4392930" y="1424940"/>
            <a:ext cx="3886200" cy="2019300"/>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114</a:t>
            </a:fld>
            <a:endParaRPr lang="zh-CN" altLang="en-US"/>
          </a:p>
        </p:txBody>
      </p:sp>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Navigable Small World (NSW) </a:t>
            </a:r>
          </a:p>
        </p:txBody>
      </p:sp>
      <p:sp>
        <p:nvSpPr>
          <p:cNvPr id="3" name="内容占位符 2"/>
          <p:cNvSpPr>
            <a:spLocks noGrp="1"/>
          </p:cNvSpPr>
          <p:nvPr>
            <p:ph idx="1"/>
          </p:nvPr>
        </p:nvSpPr>
        <p:spPr/>
        <p:txBody>
          <a:bodyPr>
            <a:noAutofit/>
          </a:bodyPr>
          <a:lstStyle/>
          <a:p>
            <a:r>
              <a:rPr lang="zh-CN" altLang="en-US" dirty="0" err="1"/>
              <a:t>主要特点</a:t>
            </a:r>
            <a:endParaRPr lang="en-US" altLang="zh-CN" dirty="0" err="1"/>
          </a:p>
          <a:p>
            <a:pPr lvl="1"/>
            <a:r>
              <a:rPr lang="en-US" altLang="zh-CN" dirty="0" err="1"/>
              <a:t>随机插入顺序</a:t>
            </a:r>
            <a:endParaRPr lang="en-US" altLang="zh-CN" dirty="0"/>
          </a:p>
          <a:p>
            <a:pPr lvl="1"/>
            <a:r>
              <a:rPr lang="en-US" altLang="zh-CN" dirty="0">
                <a:sym typeface="+mn-ea"/>
              </a:rPr>
              <a:t>不</a:t>
            </a:r>
            <a:r>
              <a:rPr lang="zh-CN" altLang="en-US" dirty="0">
                <a:sym typeface="+mn-ea"/>
              </a:rPr>
              <a:t>限制节点度数</a:t>
            </a:r>
            <a:endParaRPr lang="en-US" altLang="zh-CN" dirty="0"/>
          </a:p>
          <a:p>
            <a:pPr lvl="1"/>
            <a:r>
              <a:rPr lang="zh-CN" altLang="en-US" dirty="0"/>
              <a:t>查询起始点随机</a:t>
            </a:r>
            <a:endParaRPr lang="en-US" altLang="zh-CN" dirty="0"/>
          </a:p>
          <a:p>
            <a:endParaRPr lang="en-US" altLang="zh-CN"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115</a:t>
            </a:fld>
            <a:endParaRPr lang="zh-CN" altLang="en-US"/>
          </a:p>
        </p:txBody>
      </p:sp>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en-US" sz="4400" dirty="0"/>
              <a:t>HNSW</a:t>
            </a:r>
            <a:endParaRPr lang="zh-CN" altLang="en-US" sz="4400" dirty="0"/>
          </a:p>
        </p:txBody>
      </p:sp>
      <p:sp>
        <p:nvSpPr>
          <p:cNvPr id="4" name="标题 3"/>
          <p:cNvSpPr>
            <a:spLocks noGrp="1"/>
          </p:cNvSpPr>
          <p:nvPr>
            <p:ph type="title"/>
          </p:nvPr>
        </p:nvSpPr>
        <p:spPr/>
        <p:txBody>
          <a:bodyPr/>
          <a:lstStyle/>
          <a:p>
            <a:r>
              <a:rPr lang="en-US" altLang="zh-CN" dirty="0">
                <a:solidFill>
                  <a:schemeClr val="tx1"/>
                </a:solidFill>
                <a:sym typeface="+mn-ea"/>
              </a:rPr>
              <a:t>2.2 基于图的索引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116</a:t>
            </a:fld>
            <a:endParaRPr lang="zh-CN" altLang="en-US"/>
          </a:p>
        </p:txBody>
      </p:sp>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Hierarchnical NSW</a:t>
            </a:r>
          </a:p>
        </p:txBody>
      </p:sp>
      <p:sp>
        <p:nvSpPr>
          <p:cNvPr id="3" name="内容占位符 2"/>
          <p:cNvSpPr>
            <a:spLocks noGrp="1"/>
          </p:cNvSpPr>
          <p:nvPr>
            <p:ph idx="1"/>
          </p:nvPr>
        </p:nvSpPr>
        <p:spPr>
          <a:xfrm>
            <a:off x="628650" y="1424940"/>
            <a:ext cx="3404235" cy="4752340"/>
          </a:xfrm>
        </p:spPr>
        <p:txBody>
          <a:bodyPr>
            <a:normAutofit/>
          </a:bodyPr>
          <a:lstStyle/>
          <a:p>
            <a:r>
              <a:rPr lang="zh-CN" altLang="en-US" dirty="0"/>
              <a:t>分层NSW示意图</a:t>
            </a:r>
          </a:p>
          <a:p>
            <a:r>
              <a:rPr lang="zh-CN" altLang="en-US" dirty="0"/>
              <a:t>最底层为</a:t>
            </a:r>
            <a:r>
              <a:rPr lang="en-US" altLang="zh-CN" dirty="0"/>
              <a:t>0</a:t>
            </a:r>
            <a:r>
              <a:rPr lang="zh-CN" altLang="en-US" dirty="0"/>
              <a:t>层</a:t>
            </a:r>
          </a:p>
          <a:p>
            <a:pPr lvl="1"/>
            <a:r>
              <a:rPr lang="zh-CN" altLang="en-US" dirty="0"/>
              <a:t>包含了所有节点</a:t>
            </a:r>
          </a:p>
          <a:p>
            <a:r>
              <a:rPr lang="zh-CN" altLang="en-US" dirty="0"/>
              <a:t>查询</a:t>
            </a:r>
          </a:p>
          <a:p>
            <a:pPr lvl="1"/>
            <a:r>
              <a:rPr lang="zh-CN" altLang="en-US" dirty="0"/>
              <a:t>从顶层的1个元素开始（红色）</a:t>
            </a:r>
          </a:p>
          <a:p>
            <a:pPr lvl="1"/>
            <a:r>
              <a:rPr lang="zh-CN" altLang="en-US" dirty="0"/>
              <a:t>红色箭头显示了从入口点到查询点（绿色）的贪心算法的方向</a:t>
            </a:r>
          </a:p>
          <a:p>
            <a:pPr lvl="1"/>
            <a:r>
              <a:rPr lang="zh-CN" altLang="en-US" dirty="0"/>
              <a:t>当前层收敛后跳转到下一层</a:t>
            </a:r>
          </a:p>
        </p:txBody>
      </p:sp>
      <p:pic>
        <p:nvPicPr>
          <p:cNvPr id="4" name="图片 3"/>
          <p:cNvPicPr>
            <a:picLocks noChangeAspect="1"/>
          </p:cNvPicPr>
          <p:nvPr/>
        </p:nvPicPr>
        <p:blipFill>
          <a:blip r:embed="rId3"/>
          <a:stretch>
            <a:fillRect/>
          </a:stretch>
        </p:blipFill>
        <p:spPr>
          <a:xfrm>
            <a:off x="4317365" y="1735455"/>
            <a:ext cx="4826635" cy="444182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117</a:t>
            </a:fld>
            <a:endParaRPr lang="zh-CN" altLang="en-US"/>
          </a:p>
        </p:txBody>
      </p:sp>
    </p:spTree>
    <p:custDataLst>
      <p:tags r:id="rId1"/>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与NSW的不同之处</a:t>
            </a:r>
          </a:p>
        </p:txBody>
      </p:sp>
      <p:sp>
        <p:nvSpPr>
          <p:cNvPr id="3" name="内容占位符 2"/>
          <p:cNvSpPr>
            <a:spLocks noGrp="1"/>
          </p:cNvSpPr>
          <p:nvPr>
            <p:ph idx="1"/>
          </p:nvPr>
        </p:nvSpPr>
        <p:spPr/>
        <p:txBody>
          <a:bodyPr/>
          <a:lstStyle/>
          <a:p>
            <a:pPr lvl="0"/>
            <a:r>
              <a:rPr lang="zh-CN" altLang="en-US">
                <a:sym typeface="+mn-ea"/>
              </a:rPr>
              <a:t>概率分层：</a:t>
            </a:r>
          </a:p>
          <a:p>
            <a:pPr lvl="1"/>
            <a:r>
              <a:rPr lang="zh-CN" altLang="en-US">
                <a:sym typeface="+mn-ea"/>
              </a:rPr>
              <a:t>高层节点是下一层的子集</a:t>
            </a:r>
          </a:p>
          <a:p>
            <a:pPr lvl="1"/>
            <a:r>
              <a:rPr lang="zh-CN" altLang="en-US">
                <a:solidFill>
                  <a:srgbClr val="C00000"/>
                </a:solidFill>
                <a:sym typeface="+mn-ea"/>
              </a:rPr>
              <a:t>插入节点时根据概率采样决定插入的最高层号</a:t>
            </a:r>
            <a:r>
              <a:rPr lang="zh-CN" altLang="en-US">
                <a:sym typeface="+mn-ea"/>
              </a:rPr>
              <a:t>，层号越高，插入的概率越低</a:t>
            </a:r>
          </a:p>
          <a:p>
            <a:pPr lvl="2"/>
            <a:r>
              <a:rPr lang="zh-CN" altLang="en-US" sz="2000">
                <a:sym typeface="+mn-ea"/>
              </a:rPr>
              <a:t>例如计算出最高层号为</a:t>
            </a:r>
            <a:r>
              <a:rPr lang="en-US" altLang="zh-CN" sz="2000">
                <a:sym typeface="+mn-ea"/>
              </a:rPr>
              <a:t>2</a:t>
            </a:r>
            <a:r>
              <a:rPr lang="zh-CN" altLang="en-US" sz="2000">
                <a:sym typeface="+mn-ea"/>
              </a:rPr>
              <a:t>，将当前点插入</a:t>
            </a:r>
            <a:r>
              <a:rPr lang="en-US" altLang="zh-CN" sz="2000">
                <a:sym typeface="+mn-ea"/>
              </a:rPr>
              <a:t>0</a:t>
            </a:r>
            <a:r>
              <a:rPr lang="zh-CN" altLang="en-US" sz="2000">
                <a:sym typeface="+mn-ea"/>
              </a:rPr>
              <a:t>、</a:t>
            </a:r>
            <a:r>
              <a:rPr lang="en-US" altLang="zh-CN" sz="2000">
                <a:sym typeface="+mn-ea"/>
              </a:rPr>
              <a:t>1</a:t>
            </a:r>
            <a:r>
              <a:rPr lang="zh-CN" altLang="en-US" sz="2000">
                <a:sym typeface="+mn-ea"/>
              </a:rPr>
              <a:t>和</a:t>
            </a:r>
            <a:r>
              <a:rPr lang="en-US" altLang="zh-CN" sz="2000">
                <a:sym typeface="+mn-ea"/>
              </a:rPr>
              <a:t>2</a:t>
            </a:r>
            <a:r>
              <a:rPr lang="zh-CN" altLang="en-US" sz="2000">
                <a:sym typeface="+mn-ea"/>
              </a:rPr>
              <a:t>三层</a:t>
            </a:r>
            <a:endParaRPr lang="zh-CN" altLang="en-US">
              <a:sym typeface="+mn-ea"/>
            </a:endParaRPr>
          </a:p>
          <a:p>
            <a:pPr lvl="0"/>
            <a:r>
              <a:rPr lang="zh-CN" altLang="en-US">
                <a:sym typeface="+mn-ea"/>
              </a:rPr>
              <a:t>存在度数约束</a:t>
            </a:r>
          </a:p>
          <a:p>
            <a:pPr lvl="0"/>
            <a:r>
              <a:rPr lang="zh-CN" altLang="en-US">
                <a:sym typeface="+mn-ea"/>
              </a:rPr>
              <a:t>指定顶层起始点</a:t>
            </a:r>
          </a:p>
          <a:p>
            <a:pPr lvl="0"/>
            <a:endParaRPr lang="zh-CN" altLang="en-US"/>
          </a:p>
          <a:p>
            <a:pPr lvl="1"/>
            <a:endParaRPr lang="zh-CN" altLang="en-US"/>
          </a:p>
          <a:p>
            <a:pPr lvl="0"/>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118</a:t>
            </a:fld>
            <a:endParaRPr lang="zh-CN" altLang="en-US"/>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概率分层的好处</a:t>
            </a:r>
          </a:p>
        </p:txBody>
      </p:sp>
      <p:sp>
        <p:nvSpPr>
          <p:cNvPr id="3" name="内容占位符 2"/>
          <p:cNvSpPr>
            <a:spLocks noGrp="1"/>
          </p:cNvSpPr>
          <p:nvPr>
            <p:ph idx="1"/>
          </p:nvPr>
        </p:nvSpPr>
        <p:spPr/>
        <p:txBody>
          <a:bodyPr>
            <a:noAutofit/>
          </a:bodyPr>
          <a:lstStyle/>
          <a:p>
            <a:r>
              <a:rPr lang="zh-CN" altLang="en-US"/>
              <a:t>实现</a:t>
            </a:r>
            <a:r>
              <a:rPr lang="en-US" altLang="zh-CN"/>
              <a:t>“</a:t>
            </a:r>
            <a:r>
              <a:rPr lang="zh-CN" altLang="en-US"/>
              <a:t>跳表</a:t>
            </a:r>
            <a:r>
              <a:rPr lang="en-US" altLang="zh-CN"/>
              <a:t>”</a:t>
            </a:r>
            <a:r>
              <a:rPr lang="zh-CN" altLang="en-US"/>
              <a:t>功能</a:t>
            </a:r>
          </a:p>
          <a:p>
            <a:pPr lvl="1"/>
            <a:r>
              <a:rPr lang="zh-CN" altLang="en-US" sz="2400"/>
              <a:t>先粗：先通过高层图的稀疏图快速跳转到查询附近</a:t>
            </a:r>
            <a:endParaRPr lang="zh-CN" altLang="en-US"/>
          </a:p>
          <a:p>
            <a:pPr lvl="1"/>
            <a:r>
              <a:rPr lang="zh-CN" altLang="en-US"/>
              <a:t>后细：再通过低层图的密集图仔细搜索</a:t>
            </a:r>
          </a:p>
          <a:p>
            <a:pPr lvl="1"/>
            <a:endParaRPr lang="zh-CN" altLang="en-US"/>
          </a:p>
          <a:p>
            <a:r>
              <a:rPr lang="zh-CN" altLang="en-US"/>
              <a:t>实现随机化：</a:t>
            </a:r>
          </a:p>
          <a:p>
            <a:pPr lvl="1"/>
            <a:r>
              <a:rPr lang="zh-CN" altLang="en-US"/>
              <a:t>数据集的分布可能会影响构建图的密集和稀疏分布，随机化有助于增强索引泛化能力</a:t>
            </a:r>
          </a:p>
          <a:p>
            <a:pPr lvl="1"/>
            <a:r>
              <a:rPr lang="zh-CN" altLang="en-US" sz="2400"/>
              <a:t>对于</a:t>
            </a:r>
            <a:r>
              <a:rPr lang="en-US" altLang="zh-CN" sz="2400"/>
              <a:t>NSW</a:t>
            </a:r>
            <a:r>
              <a:rPr lang="zh-CN" altLang="en-US" sz="2400"/>
              <a:t>：先插入的点更有可能处于密集区域，所以顺序重要，需要</a:t>
            </a:r>
            <a:r>
              <a:rPr lang="en-US" altLang="zh-CN" sz="2400"/>
              <a:t>shuffle</a:t>
            </a:r>
            <a:r>
              <a:rPr lang="zh-CN" altLang="en-US" sz="2400"/>
              <a:t>插入顺序</a:t>
            </a:r>
          </a:p>
          <a:p>
            <a:pPr lvl="1"/>
            <a:r>
              <a:rPr lang="en-US" altLang="zh-CN" sz="2400"/>
              <a:t>HNSW</a:t>
            </a:r>
            <a:r>
              <a:rPr lang="zh-CN" altLang="en-US" sz="2400"/>
              <a:t>：高层的点</a:t>
            </a:r>
            <a:r>
              <a:rPr lang="zh-CN" altLang="en-US">
                <a:sym typeface="+mn-ea"/>
              </a:rPr>
              <a:t>更有可能处于密集区域</a:t>
            </a:r>
            <a:r>
              <a:rPr lang="zh-CN" altLang="en-US" sz="2400"/>
              <a:t>，所以顺序不重要，概率采样决定插入的层号即可</a:t>
            </a:r>
            <a:endParaRPr lang="zh-CN" altLang="en-US"/>
          </a:p>
          <a:p>
            <a:endParaRPr lang="zh-CN" altLang="en-US"/>
          </a:p>
          <a:p>
            <a:endParaRPr lang="en-US" altLang="zh-CN"/>
          </a:p>
        </p:txBody>
      </p:sp>
      <p:sp>
        <p:nvSpPr>
          <p:cNvPr id="4" name="灯片编号占位符 3"/>
          <p:cNvSpPr>
            <a:spLocks noGrp="1"/>
          </p:cNvSpPr>
          <p:nvPr>
            <p:ph type="sldNum" sz="quarter" idx="12"/>
          </p:nvPr>
        </p:nvSpPr>
        <p:spPr/>
        <p:txBody>
          <a:bodyPr/>
          <a:lstStyle/>
          <a:p>
            <a:fld id="{49AE70B2-8BF9-45C0-BB95-33D1B9D3A854}" type="slidenum">
              <a:rPr lang="zh-CN" altLang="en-US" smtClean="0"/>
              <a:t>119</a:t>
            </a:fld>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向量嵌入的例子</a:t>
            </a:r>
          </a:p>
        </p:txBody>
      </p:sp>
      <p:pic>
        <p:nvPicPr>
          <p:cNvPr id="4" name="图片 3"/>
          <p:cNvPicPr>
            <a:picLocks noChangeAspect="1"/>
          </p:cNvPicPr>
          <p:nvPr/>
        </p:nvPicPr>
        <p:blipFill>
          <a:blip r:embed="rId3"/>
          <a:stretch>
            <a:fillRect/>
          </a:stretch>
        </p:blipFill>
        <p:spPr>
          <a:xfrm>
            <a:off x="192405" y="1887855"/>
            <a:ext cx="8759825" cy="4270375"/>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12</a:t>
            </a:fld>
            <a:endParaRPr lang="zh-CN" altLang="en-US"/>
          </a:p>
        </p:txBody>
      </p:sp>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概率分层的实现</a:t>
            </a:r>
          </a:p>
        </p:txBody>
      </p:sp>
      <p:sp>
        <p:nvSpPr>
          <p:cNvPr id="3" name="内容占位符 2"/>
          <p:cNvSpPr>
            <a:spLocks noGrp="1"/>
          </p:cNvSpPr>
          <p:nvPr>
            <p:ph idx="1"/>
          </p:nvPr>
        </p:nvSpPr>
        <p:spPr>
          <a:xfrm>
            <a:off x="628650" y="1424940"/>
            <a:ext cx="3970020" cy="4752340"/>
          </a:xfrm>
        </p:spPr>
        <p:txBody>
          <a:bodyPr>
            <a:noAutofit/>
          </a:bodyPr>
          <a:lstStyle/>
          <a:p>
            <a:r>
              <a:rPr lang="zh-CN" altLang="en-US" dirty="0"/>
              <a:t>概率生成插入的层号</a:t>
            </a:r>
            <a:r>
              <a:rPr lang="en-US" altLang="zh-CN" i="1" dirty="0">
                <a:latin typeface="Times New Roman" panose="02020603050405020304" pitchFamily="18" charset="0"/>
                <a:cs typeface="Times New Roman" panose="02020603050405020304" pitchFamily="18" charset="0"/>
              </a:rPr>
              <a:t>l</a:t>
            </a:r>
            <a:r>
              <a:rPr lang="zh-CN" altLang="en-US" dirty="0"/>
              <a:t>（第4行）</a:t>
            </a:r>
          </a:p>
          <a:p>
            <a:r>
              <a:rPr lang="zh-CN" altLang="en-US" dirty="0">
                <a:sym typeface="+mn-ea"/>
              </a:rPr>
              <a:t>层</a:t>
            </a:r>
            <a:r>
              <a:rPr lang="en-US" altLang="zh-CN" i="1" dirty="0">
                <a:latin typeface="Times New Roman" panose="02020603050405020304" pitchFamily="18" charset="0"/>
                <a:cs typeface="Times New Roman" panose="02020603050405020304" pitchFamily="18" charset="0"/>
                <a:sym typeface="+mn-ea"/>
              </a:rPr>
              <a:t>l </a:t>
            </a:r>
            <a:r>
              <a:rPr lang="zh-CN" altLang="en-US" dirty="0">
                <a:sym typeface="+mn-ea"/>
              </a:rPr>
              <a:t>到</a:t>
            </a:r>
            <a:r>
              <a:rPr lang="zh-CN" altLang="en-US" dirty="0">
                <a:latin typeface="Times New Roman" panose="02020603050405020304" pitchFamily="18" charset="0"/>
                <a:cs typeface="Times New Roman" panose="02020603050405020304" pitchFamily="18" charset="0"/>
                <a:sym typeface="+mn-ea"/>
              </a:rPr>
              <a:t>层</a:t>
            </a:r>
            <a:r>
              <a:rPr lang="en-US" altLang="zh-CN" dirty="0">
                <a:latin typeface="Times New Roman" panose="02020603050405020304" pitchFamily="18" charset="0"/>
                <a:cs typeface="Times New Roman" panose="02020603050405020304" pitchFamily="18" charset="0"/>
                <a:sym typeface="+mn-ea"/>
              </a:rPr>
              <a:t>0</a:t>
            </a:r>
            <a:r>
              <a:rPr lang="zh-CN" altLang="en-US" dirty="0">
                <a:latin typeface="Times New Roman" panose="02020603050405020304" pitchFamily="18" charset="0"/>
                <a:cs typeface="Times New Roman" panose="02020603050405020304" pitchFamily="18" charset="0"/>
                <a:sym typeface="+mn-ea"/>
              </a:rPr>
              <a:t>逐层插入</a:t>
            </a:r>
            <a:r>
              <a:rPr lang="zh-CN" altLang="en-US" sz="2800" dirty="0">
                <a:sym typeface="+mn-ea"/>
              </a:rPr>
              <a:t>（第</a:t>
            </a:r>
            <a:r>
              <a:rPr lang="en-US" altLang="zh-CN" sz="2800" dirty="0">
                <a:sym typeface="+mn-ea"/>
              </a:rPr>
              <a:t>8</a:t>
            </a:r>
            <a:r>
              <a:rPr lang="zh-CN" altLang="en-US" sz="2800" dirty="0">
                <a:sym typeface="+mn-ea"/>
              </a:rPr>
              <a:t>行）</a:t>
            </a:r>
            <a:endParaRPr lang="zh-CN" altLang="en-US" dirty="0"/>
          </a:p>
          <a:p>
            <a:pPr lvl="1"/>
            <a:r>
              <a:rPr lang="zh-CN" altLang="en-US" dirty="0"/>
              <a:t>先获取</a:t>
            </a:r>
            <a:r>
              <a:rPr lang="en-US" altLang="zh-CN" dirty="0" err="1"/>
              <a:t>efConstruction</a:t>
            </a:r>
            <a:r>
              <a:rPr lang="zh-CN" altLang="en-US" dirty="0"/>
              <a:t>个候选者，并</a:t>
            </a:r>
            <a:r>
              <a:rPr lang="zh-CN" altLang="en-US" dirty="0">
                <a:sym typeface="+mn-ea"/>
              </a:rPr>
              <a:t>选择</a:t>
            </a:r>
            <a:r>
              <a:rPr lang="en-US" altLang="zh-CN" dirty="0">
                <a:sym typeface="+mn-ea"/>
              </a:rPr>
              <a:t>M</a:t>
            </a:r>
            <a:r>
              <a:rPr lang="zh-CN" altLang="en-US" dirty="0">
                <a:sym typeface="+mn-ea"/>
              </a:rPr>
              <a:t>个作为邻居</a:t>
            </a:r>
            <a:r>
              <a:rPr lang="zh-CN" altLang="en-US" dirty="0"/>
              <a:t>（第</a:t>
            </a:r>
            <a:r>
              <a:rPr lang="en-US" altLang="zh-CN" dirty="0"/>
              <a:t>9</a:t>
            </a:r>
            <a:r>
              <a:rPr lang="zh-CN" altLang="en-US" dirty="0"/>
              <a:t>、</a:t>
            </a:r>
            <a:r>
              <a:rPr lang="en-US" altLang="zh-CN" dirty="0"/>
              <a:t>10</a:t>
            </a:r>
            <a:r>
              <a:rPr lang="zh-CN" altLang="en-US" dirty="0"/>
              <a:t>行）</a:t>
            </a:r>
          </a:p>
          <a:p>
            <a:pPr lvl="1"/>
            <a:r>
              <a:rPr lang="zh-CN" altLang="en-US" dirty="0"/>
              <a:t>把当前节点加入候选者的邻居列表，并对候选者的邻居列表进行调整（最大度数为</a:t>
            </a:r>
            <a:r>
              <a:rPr lang="en-US" altLang="zh-CN" dirty="0" err="1"/>
              <a:t>Mmax</a:t>
            </a:r>
            <a:r>
              <a:rPr lang="zh-CN" altLang="en-US" dirty="0"/>
              <a:t>，第</a:t>
            </a:r>
            <a:r>
              <a:rPr lang="en-US" altLang="zh-CN" dirty="0"/>
              <a:t>12</a:t>
            </a:r>
            <a:r>
              <a:rPr lang="zh-CN" altLang="en-US" dirty="0"/>
              <a:t>行）</a:t>
            </a:r>
          </a:p>
        </p:txBody>
      </p:sp>
      <p:pic>
        <p:nvPicPr>
          <p:cNvPr id="6" name="图片 5"/>
          <p:cNvPicPr>
            <a:picLocks noChangeAspect="1"/>
          </p:cNvPicPr>
          <p:nvPr/>
        </p:nvPicPr>
        <p:blipFill>
          <a:blip r:embed="rId3"/>
          <a:stretch>
            <a:fillRect/>
          </a:stretch>
        </p:blipFill>
        <p:spPr>
          <a:xfrm>
            <a:off x="4829810" y="1344930"/>
            <a:ext cx="3986530" cy="4875530"/>
          </a:xfrm>
          <a:prstGeom prst="rect">
            <a:avLst/>
          </a:prstGeom>
        </p:spPr>
      </p:pic>
      <p:sp>
        <p:nvSpPr>
          <p:cNvPr id="9" name="文本框 8"/>
          <p:cNvSpPr txBox="1"/>
          <p:nvPr/>
        </p:nvSpPr>
        <p:spPr>
          <a:xfrm>
            <a:off x="0" y="6218555"/>
            <a:ext cx="9144000" cy="645160"/>
          </a:xfrm>
          <a:prstGeom prst="rect">
            <a:avLst/>
          </a:prstGeom>
        </p:spPr>
        <p:txBody>
          <a:bodyPr wrap="square">
            <a:spAutoFit/>
          </a:bodyPr>
          <a:lstStyle/>
          <a:p>
            <a:pPr marL="0" indent="0"/>
            <a:r>
              <a:rPr lang="zh-CN" altLang="en-US" b="0" i="0"/>
              <a:t>Efficient and Robust Approximate Nearest Neighbor Search Using Hierarchical Navigable Small World Graphs</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120</a:t>
            </a:fld>
            <a:endParaRPr lang="zh-CN" altLang="en-US"/>
          </a:p>
        </p:txBody>
      </p:sp>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概率分层（简化例子）</a:t>
            </a:r>
          </a:p>
        </p:txBody>
      </p:sp>
      <p:sp>
        <p:nvSpPr>
          <p:cNvPr id="3" name="内容占位符 2"/>
          <p:cNvSpPr>
            <a:spLocks noGrp="1"/>
          </p:cNvSpPr>
          <p:nvPr>
            <p:ph idx="1"/>
          </p:nvPr>
        </p:nvSpPr>
        <p:spPr/>
        <p:txBody>
          <a:bodyPr>
            <a:noAutofit/>
          </a:bodyPr>
          <a:lstStyle/>
          <a:p>
            <a:r>
              <a:rPr lang="zh-CN" altLang="en-US"/>
              <a:t>概率生成插入的层号为</a:t>
            </a:r>
            <a:r>
              <a:rPr lang="en-US" altLang="zh-CN"/>
              <a:t>1</a:t>
            </a:r>
          </a:p>
          <a:p>
            <a:r>
              <a:rPr lang="zh-CN" altLang="en-US"/>
              <a:t>在层</a:t>
            </a:r>
            <a:r>
              <a:rPr lang="en-US" altLang="zh-CN"/>
              <a:t>1</a:t>
            </a:r>
            <a:r>
              <a:rPr lang="zh-CN" altLang="en-US"/>
              <a:t>到层</a:t>
            </a:r>
            <a:r>
              <a:rPr lang="en-US" altLang="zh-CN"/>
              <a:t>0</a:t>
            </a:r>
            <a:r>
              <a:rPr lang="zh-CN" altLang="en-US"/>
              <a:t>插入当前节点，选择邻居数量</a:t>
            </a:r>
            <a:r>
              <a:rPr lang="en-US" altLang="zh-CN"/>
              <a:t>M=3</a:t>
            </a:r>
          </a:p>
          <a:p>
            <a:r>
              <a:rPr lang="zh-CN" altLang="en-US"/>
              <a:t>当更多节点插入，层</a:t>
            </a:r>
            <a:r>
              <a:rPr lang="en-US" altLang="zh-CN"/>
              <a:t>0</a:t>
            </a:r>
            <a:r>
              <a:rPr lang="zh-CN" altLang="en-US"/>
              <a:t>度数约束</a:t>
            </a:r>
            <a:r>
              <a:rPr lang="en-US" altLang="zh-CN"/>
              <a:t>Mmax0=5</a:t>
            </a:r>
            <a:r>
              <a:rPr lang="zh-CN" altLang="en-US"/>
              <a:t>，其它层度数约束</a:t>
            </a:r>
            <a:r>
              <a:rPr lang="en-US" altLang="zh-CN"/>
              <a:t>Mmax=3</a:t>
            </a:r>
            <a:endParaRPr lang="zh-CN" altLang="en-US"/>
          </a:p>
          <a:p>
            <a:endParaRPr lang="zh-CN" altLang="en-US"/>
          </a:p>
        </p:txBody>
      </p:sp>
      <p:pic>
        <p:nvPicPr>
          <p:cNvPr id="8" name="Picture 2" descr="Explanation of the number of links assigned to each vertex and the effect of M, M_max, and M_max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3860" y="3429000"/>
            <a:ext cx="5795645" cy="3260725"/>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49AE70B2-8BF9-45C0-BB95-33D1B9D3A854}" type="slidenum">
              <a:rPr lang="zh-CN" altLang="en-US" smtClean="0"/>
              <a:t>121</a:t>
            </a:fld>
            <a:endParaRPr lang="zh-CN" altLang="en-US"/>
          </a:p>
        </p:txBody>
      </p:sp>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度数约束</a:t>
            </a:r>
            <a:endParaRPr lang="zh-CN" altLang="en-US"/>
          </a:p>
        </p:txBody>
      </p:sp>
      <p:sp>
        <p:nvSpPr>
          <p:cNvPr id="3" name="内容占位符 2"/>
          <p:cNvSpPr>
            <a:spLocks noGrp="1"/>
          </p:cNvSpPr>
          <p:nvPr>
            <p:ph idx="1"/>
          </p:nvPr>
        </p:nvSpPr>
        <p:spPr/>
        <p:txBody>
          <a:bodyPr>
            <a:normAutofit/>
          </a:bodyPr>
          <a:lstStyle/>
          <a:p>
            <a:pPr lvl="0"/>
            <a:r>
              <a:rPr lang="en-US" altLang="zh-CN"/>
              <a:t>Mmax0</a:t>
            </a:r>
            <a:r>
              <a:rPr lang="zh-CN" altLang="en-US"/>
              <a:t>：第</a:t>
            </a:r>
            <a:r>
              <a:rPr lang="en-US" altLang="zh-CN"/>
              <a:t>0</a:t>
            </a:r>
            <a:r>
              <a:rPr lang="zh-CN" altLang="en-US"/>
              <a:t>层的最大度数</a:t>
            </a:r>
          </a:p>
          <a:p>
            <a:pPr lvl="0"/>
            <a:r>
              <a:rPr lang="en-US" altLang="zh-CN"/>
              <a:t>Mmax</a:t>
            </a:r>
            <a:r>
              <a:rPr lang="zh-CN" altLang="en-US"/>
              <a:t>：其它层的最大度数</a:t>
            </a:r>
            <a:endParaRPr lang="zh-CN" altLang="en-US">
              <a:sym typeface="+mn-ea"/>
            </a:endParaRPr>
          </a:p>
          <a:p>
            <a:r>
              <a:rPr lang="zh-CN" altLang="en-US">
                <a:sym typeface="+mn-ea"/>
              </a:rPr>
              <a:t>后续插入节点可能导致已有节点度数超过约束</a:t>
            </a:r>
            <a:endParaRPr lang="zh-CN" altLang="en-US" sz="2400">
              <a:sym typeface="+mn-ea"/>
            </a:endParaRPr>
          </a:p>
          <a:p>
            <a:pPr lvl="0"/>
            <a:r>
              <a:rPr lang="zh-CN" altLang="en-US" sz="2800">
                <a:sym typeface="+mn-ea"/>
              </a:rPr>
              <a:t>如何选邻居</a:t>
            </a:r>
          </a:p>
          <a:p>
            <a:pPr lvl="1"/>
            <a:r>
              <a:rPr lang="zh-CN" altLang="en-US">
                <a:solidFill>
                  <a:srgbClr val="C00000"/>
                </a:solidFill>
                <a:sym typeface="+mn-ea"/>
              </a:rPr>
              <a:t>选择距离最近</a:t>
            </a:r>
            <a:r>
              <a:rPr lang="zh-CN" altLang="en-US">
                <a:sym typeface="+mn-ea"/>
              </a:rPr>
              <a:t>的</a:t>
            </a:r>
            <a:r>
              <a:rPr lang="en-US" altLang="zh-CN">
                <a:sym typeface="+mn-ea"/>
              </a:rPr>
              <a:t>Mmax</a:t>
            </a:r>
            <a:r>
              <a:rPr lang="zh-CN" altLang="en-US">
                <a:sym typeface="+mn-ea"/>
              </a:rPr>
              <a:t>或</a:t>
            </a:r>
            <a:r>
              <a:rPr lang="en-US" altLang="zh-CN">
                <a:sym typeface="+mn-ea"/>
              </a:rPr>
              <a:t>Mmax0</a:t>
            </a:r>
            <a:r>
              <a:rPr lang="zh-CN" altLang="en-US">
                <a:sym typeface="+mn-ea"/>
              </a:rPr>
              <a:t>个邻居</a:t>
            </a:r>
            <a:endParaRPr lang="zh-CN" altLang="en-US"/>
          </a:p>
          <a:p>
            <a:pPr lvl="1"/>
            <a:endParaRPr lang="en-US" altLang="zh-CN"/>
          </a:p>
          <a:p>
            <a:endParaRPr lang="en-US" altLang="zh-CN"/>
          </a:p>
        </p:txBody>
      </p:sp>
      <p:sp>
        <p:nvSpPr>
          <p:cNvPr id="4" name="灯片编号占位符 3"/>
          <p:cNvSpPr>
            <a:spLocks noGrp="1"/>
          </p:cNvSpPr>
          <p:nvPr>
            <p:ph type="sldNum" sz="quarter" idx="12"/>
          </p:nvPr>
        </p:nvSpPr>
        <p:spPr/>
        <p:txBody>
          <a:bodyPr/>
          <a:lstStyle/>
          <a:p>
            <a:fld id="{49AE70B2-8BF9-45C0-BB95-33D1B9D3A854}" type="slidenum">
              <a:rPr lang="zh-CN" altLang="en-US" smtClean="0"/>
              <a:t>122</a:t>
            </a:fld>
            <a:endParaRPr lang="zh-CN" altLang="en-US"/>
          </a:p>
        </p:txBody>
      </p:sp>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构建参数的影响</a:t>
            </a:r>
          </a:p>
        </p:txBody>
      </p:sp>
      <p:sp>
        <p:nvSpPr>
          <p:cNvPr id="3" name="内容占位符 2"/>
          <p:cNvSpPr>
            <a:spLocks noGrp="1"/>
          </p:cNvSpPr>
          <p:nvPr>
            <p:ph idx="1"/>
          </p:nvPr>
        </p:nvSpPr>
        <p:spPr/>
        <p:txBody>
          <a:bodyPr/>
          <a:lstStyle/>
          <a:p>
            <a:r>
              <a:rPr lang="zh-CN" altLang="en-US" dirty="0">
                <a:sym typeface="+mn-ea"/>
              </a:rPr>
              <a:t>插入时选择邻居的数量</a:t>
            </a:r>
            <a:r>
              <a:rPr lang="zh-CN" altLang="en-US">
                <a:sym typeface="+mn-ea"/>
              </a:rPr>
              <a:t>M越大，图索引质量更高</a:t>
            </a:r>
          </a:p>
          <a:p>
            <a:pPr lvl="1"/>
            <a:r>
              <a:rPr lang="zh-CN" altLang="en-US">
                <a:sym typeface="+mn-ea"/>
              </a:rPr>
              <a:t>相同查询时间，</a:t>
            </a:r>
            <a:r>
              <a:rPr lang="en-US" altLang="zh-CN">
                <a:sym typeface="+mn-ea"/>
              </a:rPr>
              <a:t>recall</a:t>
            </a:r>
            <a:r>
              <a:rPr lang="zh-CN" altLang="en-US">
                <a:sym typeface="+mn-ea"/>
              </a:rPr>
              <a:t>更高</a:t>
            </a:r>
          </a:p>
          <a:p>
            <a:pPr lvl="1"/>
            <a:r>
              <a:rPr lang="zh-CN" altLang="en-US">
                <a:sym typeface="+mn-ea"/>
              </a:rPr>
              <a:t>但是图更密集，空间开销也更高</a:t>
            </a:r>
          </a:p>
          <a:p>
            <a:endParaRPr lang="zh-CN" altLang="en-US" sz="2800">
              <a:sym typeface="+mn-ea"/>
            </a:endParaRPr>
          </a:p>
          <a:p>
            <a:pPr marL="457200" lvl="1" indent="0">
              <a:buNone/>
            </a:pPr>
            <a:endParaRPr lang="zh-CN" altLang="en-US"/>
          </a:p>
        </p:txBody>
      </p:sp>
      <p:pic>
        <p:nvPicPr>
          <p:cNvPr id="8" name="图片 7"/>
          <p:cNvPicPr>
            <a:picLocks noChangeAspect="1"/>
          </p:cNvPicPr>
          <p:nvPr/>
        </p:nvPicPr>
        <p:blipFill>
          <a:blip r:embed="rId3"/>
          <a:stretch>
            <a:fillRect/>
          </a:stretch>
        </p:blipFill>
        <p:spPr>
          <a:xfrm>
            <a:off x="1941922" y="3066687"/>
            <a:ext cx="5260155" cy="3791313"/>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123</a:t>
            </a:fld>
            <a:endParaRPr lang="zh-CN" altLang="en-US"/>
          </a:p>
        </p:txBody>
      </p:sp>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构建参数的影响</a:t>
            </a:r>
          </a:p>
        </p:txBody>
      </p:sp>
      <p:sp>
        <p:nvSpPr>
          <p:cNvPr id="3" name="内容占位符 2"/>
          <p:cNvSpPr>
            <a:spLocks noGrp="1"/>
          </p:cNvSpPr>
          <p:nvPr>
            <p:ph idx="1"/>
          </p:nvPr>
        </p:nvSpPr>
        <p:spPr/>
        <p:txBody>
          <a:bodyPr/>
          <a:lstStyle/>
          <a:p>
            <a:r>
              <a:rPr lang="zh-CN" altLang="en-US">
                <a:sym typeface="+mn-ea"/>
              </a:rPr>
              <a:t>第</a:t>
            </a:r>
            <a:r>
              <a:rPr lang="en-US" altLang="zh-CN">
                <a:sym typeface="+mn-ea"/>
              </a:rPr>
              <a:t>0</a:t>
            </a:r>
            <a:r>
              <a:rPr lang="zh-CN" altLang="en-US">
                <a:sym typeface="+mn-ea"/>
              </a:rPr>
              <a:t>层的度数</a:t>
            </a:r>
            <a:r>
              <a:rPr lang="en-US" altLang="zh-CN">
                <a:sym typeface="+mn-ea"/>
              </a:rPr>
              <a:t>Mmax0</a:t>
            </a:r>
            <a:r>
              <a:rPr lang="zh-CN" altLang="en-US">
                <a:sym typeface="+mn-ea"/>
              </a:rPr>
              <a:t>越大，查询时间更短，表示图索引质量更高</a:t>
            </a:r>
          </a:p>
          <a:p>
            <a:r>
              <a:rPr lang="en-US" altLang="zh-CN" sz="2800">
                <a:sym typeface="+mn-ea"/>
              </a:rPr>
              <a:t>Mmax0=2M</a:t>
            </a:r>
            <a:r>
              <a:rPr lang="zh-CN" altLang="en-US" sz="2800">
                <a:sym typeface="+mn-ea"/>
              </a:rPr>
              <a:t>足够，</a:t>
            </a:r>
            <a:r>
              <a:rPr lang="en-US" altLang="zh-CN" sz="2800">
                <a:sym typeface="+mn-ea"/>
              </a:rPr>
              <a:t>M</a:t>
            </a:r>
            <a:r>
              <a:rPr lang="zh-CN" altLang="en-US" sz="2800">
                <a:sym typeface="+mn-ea"/>
              </a:rPr>
              <a:t>为</a:t>
            </a:r>
            <a:r>
              <a:rPr lang="zh-CN" altLang="en-US" dirty="0">
                <a:sym typeface="+mn-ea"/>
              </a:rPr>
              <a:t>插入时选择邻居的数量</a:t>
            </a:r>
            <a:endParaRPr lang="zh-CN" altLang="en-US" sz="2800">
              <a:sym typeface="+mn-ea"/>
            </a:endParaRPr>
          </a:p>
          <a:p>
            <a:pPr lvl="1"/>
            <a:r>
              <a:rPr lang="zh-CN" altLang="en-US" sz="2400">
                <a:sym typeface="+mn-ea"/>
              </a:rPr>
              <a:t>当</a:t>
            </a:r>
            <a:r>
              <a:rPr lang="en-US" altLang="zh-CN" sz="2400">
                <a:sym typeface="+mn-ea"/>
              </a:rPr>
              <a:t>Mmax0</a:t>
            </a:r>
            <a:r>
              <a:rPr lang="zh-CN" altLang="en-US" sz="2400">
                <a:sym typeface="+mn-ea"/>
              </a:rPr>
              <a:t>超过</a:t>
            </a:r>
            <a:r>
              <a:rPr lang="en-US" altLang="zh-CN" sz="2400">
                <a:sym typeface="+mn-ea"/>
              </a:rPr>
              <a:t>2M</a:t>
            </a:r>
            <a:r>
              <a:rPr lang="zh-CN" altLang="en-US" sz="2400">
                <a:sym typeface="+mn-ea"/>
              </a:rPr>
              <a:t>之后，继续增加，查询时间不再降低</a:t>
            </a:r>
          </a:p>
          <a:p>
            <a:pPr lvl="1"/>
            <a:r>
              <a:rPr lang="zh-CN" altLang="en-US" sz="2400">
                <a:sym typeface="+mn-ea"/>
              </a:rPr>
              <a:t>经验：设置其它</a:t>
            </a:r>
            <a:r>
              <a:rPr lang="zh-CN" altLang="en-US">
                <a:sym typeface="+mn-ea"/>
              </a:rPr>
              <a:t>层的度数</a:t>
            </a:r>
            <a:r>
              <a:rPr lang="en-US" altLang="zh-CN" sz="2400">
                <a:sym typeface="+mn-ea"/>
              </a:rPr>
              <a:t>Mmax=Mmax0/2</a:t>
            </a:r>
            <a:endParaRPr lang="zh-CN" altLang="en-US" sz="2400"/>
          </a:p>
          <a:p>
            <a:endParaRPr lang="zh-CN" altLang="en-US" sz="2800">
              <a:sym typeface="+mn-ea"/>
            </a:endParaRPr>
          </a:p>
          <a:p>
            <a:pPr marL="457200" lvl="1" indent="0">
              <a:buNone/>
            </a:pPr>
            <a:endParaRPr lang="zh-CN" altLang="en-US"/>
          </a:p>
        </p:txBody>
      </p:sp>
      <p:pic>
        <p:nvPicPr>
          <p:cNvPr id="7" name="图片 6"/>
          <p:cNvPicPr>
            <a:picLocks noChangeAspect="1"/>
          </p:cNvPicPr>
          <p:nvPr/>
        </p:nvPicPr>
        <p:blipFill>
          <a:blip r:embed="rId3"/>
          <a:stretch>
            <a:fillRect/>
          </a:stretch>
        </p:blipFill>
        <p:spPr>
          <a:xfrm>
            <a:off x="2231572" y="4024631"/>
            <a:ext cx="4453890" cy="269684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124</a:t>
            </a:fld>
            <a:endParaRPr lang="zh-CN" altLang="en-US"/>
          </a:p>
        </p:txBody>
      </p:sp>
    </p:spTree>
    <p:custDataLst>
      <p:tags r:id="rId1"/>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HNSW</a:t>
            </a:r>
            <a:r>
              <a:rPr lang="zh-CN" altLang="en-US"/>
              <a:t>：与</a:t>
            </a:r>
            <a:r>
              <a:rPr lang="en-US" altLang="zh-CN"/>
              <a:t>NSW</a:t>
            </a:r>
            <a:r>
              <a:rPr lang="zh-CN" altLang="en-US"/>
              <a:t>对比</a:t>
            </a:r>
          </a:p>
        </p:txBody>
      </p:sp>
      <p:sp>
        <p:nvSpPr>
          <p:cNvPr id="3" name="内容占位符 2"/>
          <p:cNvSpPr>
            <a:spLocks noGrp="1"/>
          </p:cNvSpPr>
          <p:nvPr>
            <p:ph idx="1"/>
          </p:nvPr>
        </p:nvSpPr>
        <p:spPr/>
        <p:txBody>
          <a:bodyPr/>
          <a:lstStyle/>
          <a:p>
            <a:r>
              <a:rPr lang="en-US" altLang="zh-CN" dirty="0"/>
              <a:t>HNSW</a:t>
            </a:r>
            <a:r>
              <a:rPr lang="zh-CN" altLang="en-US" dirty="0"/>
              <a:t>优于</a:t>
            </a:r>
            <a:r>
              <a:rPr lang="en-US" altLang="zh-CN" dirty="0"/>
              <a:t>NSW</a:t>
            </a:r>
            <a:endParaRPr lang="zh-CN" altLang="en-US" dirty="0"/>
          </a:p>
          <a:p>
            <a:pPr lvl="1"/>
            <a:r>
              <a:rPr lang="zh-CN" altLang="en-US" dirty="0"/>
              <a:t>（</a:t>
            </a:r>
            <a:r>
              <a:rPr lang="en-US" altLang="zh-CN" dirty="0"/>
              <a:t>a</a:t>
            </a:r>
            <a:r>
              <a:rPr lang="zh-CN" altLang="en-US" dirty="0"/>
              <a:t>）性能表现：召回</a:t>
            </a:r>
            <a:r>
              <a:rPr lang="en-US" altLang="zh-CN" dirty="0"/>
              <a:t>-</a:t>
            </a:r>
            <a:r>
              <a:rPr lang="zh-CN" altLang="en-US" dirty="0"/>
              <a:t>距离计算次数曲线</a:t>
            </a:r>
          </a:p>
          <a:p>
            <a:pPr lvl="1"/>
            <a:r>
              <a:rPr lang="zh-CN" altLang="en-US" dirty="0"/>
              <a:t>（</a:t>
            </a:r>
            <a:r>
              <a:rPr lang="en-US" altLang="zh-CN" dirty="0"/>
              <a:t>b c</a:t>
            </a:r>
            <a:r>
              <a:rPr lang="zh-CN" altLang="en-US" dirty="0"/>
              <a:t>）可扩展性：查询效率随数据集增大的可扩展性</a:t>
            </a:r>
          </a:p>
        </p:txBody>
      </p:sp>
      <p:pic>
        <p:nvPicPr>
          <p:cNvPr id="4" name="图片 3"/>
          <p:cNvPicPr>
            <a:picLocks noChangeAspect="1"/>
          </p:cNvPicPr>
          <p:nvPr/>
        </p:nvPicPr>
        <p:blipFill>
          <a:blip r:embed="rId3"/>
          <a:stretch>
            <a:fillRect/>
          </a:stretch>
        </p:blipFill>
        <p:spPr>
          <a:xfrm>
            <a:off x="60960" y="3049905"/>
            <a:ext cx="9023350" cy="3058160"/>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125</a:t>
            </a:fld>
            <a:endParaRPr lang="zh-CN" altLang="en-US"/>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HNSW：与其它算法的比较</a:t>
            </a:r>
          </a:p>
        </p:txBody>
      </p:sp>
      <p:sp>
        <p:nvSpPr>
          <p:cNvPr id="3" name="内容占位符 2"/>
          <p:cNvSpPr>
            <a:spLocks noGrp="1"/>
          </p:cNvSpPr>
          <p:nvPr>
            <p:ph idx="1"/>
          </p:nvPr>
        </p:nvSpPr>
        <p:spPr/>
        <p:txBody>
          <a:bodyPr/>
          <a:lstStyle/>
          <a:p>
            <a:r>
              <a:rPr lang="zh-CN" altLang="en-US">
                <a:sym typeface="+mn-ea"/>
              </a:rPr>
              <a:t>召回</a:t>
            </a:r>
            <a:r>
              <a:rPr lang="en-US" altLang="zh-CN">
                <a:sym typeface="+mn-ea"/>
              </a:rPr>
              <a:t>-</a:t>
            </a:r>
            <a:r>
              <a:rPr lang="zh-CN" altLang="en-US">
                <a:sym typeface="+mn-ea"/>
              </a:rPr>
              <a:t>查询时间曲线，</a:t>
            </a:r>
            <a:r>
              <a:rPr lang="en-US" altLang="zh-CN">
                <a:sym typeface="+mn-ea"/>
              </a:rPr>
              <a:t>HNSW</a:t>
            </a:r>
            <a:r>
              <a:rPr lang="zh-CN" altLang="en-US">
                <a:sym typeface="+mn-ea"/>
              </a:rPr>
              <a:t>表现优异</a:t>
            </a:r>
            <a:endParaRPr lang="zh-CN" altLang="en-US"/>
          </a:p>
          <a:p>
            <a:endParaRPr lang="en-US" altLang="zh-CN"/>
          </a:p>
        </p:txBody>
      </p:sp>
      <p:pic>
        <p:nvPicPr>
          <p:cNvPr id="4" name="图片 3"/>
          <p:cNvPicPr>
            <a:picLocks noChangeAspect="1"/>
          </p:cNvPicPr>
          <p:nvPr/>
        </p:nvPicPr>
        <p:blipFill>
          <a:blip r:embed="rId3"/>
          <a:srcRect t="1699"/>
          <a:stretch/>
        </p:blipFill>
        <p:spPr>
          <a:xfrm>
            <a:off x="348344" y="1969452"/>
            <a:ext cx="8618944" cy="4752024"/>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126</a:t>
            </a:fld>
            <a:endParaRPr lang="zh-CN" altLang="en-US"/>
          </a:p>
        </p:txBody>
      </p:sp>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en-US" sz="4400" dirty="0"/>
              <a:t>DiskANN</a:t>
            </a:r>
          </a:p>
        </p:txBody>
      </p:sp>
      <p:sp>
        <p:nvSpPr>
          <p:cNvPr id="4" name="标题 3"/>
          <p:cNvSpPr>
            <a:spLocks noGrp="1"/>
          </p:cNvSpPr>
          <p:nvPr>
            <p:ph type="title"/>
          </p:nvPr>
        </p:nvSpPr>
        <p:spPr/>
        <p:txBody>
          <a:bodyPr/>
          <a:lstStyle/>
          <a:p>
            <a:r>
              <a:rPr lang="en-US" altLang="zh-CN" dirty="0">
                <a:solidFill>
                  <a:schemeClr val="tx1"/>
                </a:solidFill>
                <a:sym typeface="+mn-ea"/>
              </a:rPr>
              <a:t>2.2 基于图的索引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127</a:t>
            </a:fld>
            <a:endParaRPr lang="zh-CN" altLang="en-US"/>
          </a:p>
        </p:txBody>
      </p:sp>
      <p:sp>
        <p:nvSpPr>
          <p:cNvPr id="6" name="文本框 5">
            <a:extLst>
              <a:ext uri="{FF2B5EF4-FFF2-40B4-BE49-F238E27FC236}">
                <a16:creationId xmlns:a16="http://schemas.microsoft.com/office/drawing/2014/main" id="{CB87EFA1-5358-0C21-6DCE-C16F7FD66226}"/>
              </a:ext>
            </a:extLst>
          </p:cNvPr>
          <p:cNvSpPr txBox="1"/>
          <p:nvPr/>
        </p:nvSpPr>
        <p:spPr>
          <a:xfrm>
            <a:off x="761999" y="4971395"/>
            <a:ext cx="7424057" cy="923330"/>
          </a:xfrm>
          <a:prstGeom prst="rect">
            <a:avLst/>
          </a:prstGeom>
          <a:noFill/>
        </p:spPr>
        <p:txBody>
          <a:bodyPr wrap="square">
            <a:spAutoFit/>
          </a:bodyPr>
          <a:lstStyle/>
          <a:p>
            <a:r>
              <a:rPr lang="en" altLang="zh-CN" dirty="0" err="1">
                <a:sym typeface="+mn-ea"/>
              </a:rPr>
              <a:t>DiskANN</a:t>
            </a:r>
            <a:r>
              <a:rPr lang="en" altLang="zh-CN" dirty="0">
                <a:sym typeface="+mn-ea"/>
              </a:rPr>
              <a:t>: Fast Accurate Billion-point Nearest Neighbor Search on a Single Node [Subramanya, </a:t>
            </a:r>
            <a:r>
              <a:rPr lang="en" altLang="zh-CN" dirty="0" err="1">
                <a:sym typeface="+mn-ea"/>
              </a:rPr>
              <a:t>Kadekodi</a:t>
            </a:r>
            <a:r>
              <a:rPr lang="en" altLang="zh-CN" dirty="0">
                <a:sym typeface="+mn-ea"/>
              </a:rPr>
              <a:t>, </a:t>
            </a:r>
            <a:r>
              <a:rPr lang="en" altLang="zh-CN" dirty="0" err="1">
                <a:sym typeface="+mn-ea"/>
              </a:rPr>
              <a:t>Devvrit</a:t>
            </a:r>
            <a:r>
              <a:rPr lang="en" altLang="zh-CN" dirty="0">
                <a:sym typeface="+mn-ea"/>
              </a:rPr>
              <a:t>, Krishnaswamy, Simhadri, NeurIPS’19]</a:t>
            </a:r>
          </a:p>
          <a:p>
            <a:endParaRPr lang="en" altLang="zh-CN" dirty="0">
              <a:sym typeface="+mn-ea"/>
            </a:endParaRPr>
          </a:p>
        </p:txBody>
      </p:sp>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索引构建：逐点插入</a:t>
            </a:r>
          </a:p>
        </p:txBody>
      </p:sp>
      <p:sp>
        <p:nvSpPr>
          <p:cNvPr id="3" name="内容占位符 2"/>
          <p:cNvSpPr>
            <a:spLocks noGrp="1"/>
          </p:cNvSpPr>
          <p:nvPr>
            <p:ph idx="1"/>
          </p:nvPr>
        </p:nvSpPr>
        <p:spPr/>
        <p:txBody>
          <a:bodyPr/>
          <a:lstStyle/>
          <a:p>
            <a:r>
              <a:rPr lang="en-US" altLang="zh-CN" dirty="0"/>
              <a:t>1</a:t>
            </a:r>
            <a:r>
              <a:rPr lang="zh-CN" altLang="en-US" dirty="0"/>
              <a:t>）选出当前插入点的邻居候选者</a:t>
            </a:r>
          </a:p>
          <a:p>
            <a:r>
              <a:rPr lang="en-US" altLang="zh-CN" dirty="0"/>
              <a:t>2</a:t>
            </a:r>
            <a:r>
              <a:rPr lang="zh-CN" altLang="en-US" dirty="0"/>
              <a:t>）从候选者得到最终邻居（剪枝）</a:t>
            </a:r>
          </a:p>
          <a:p>
            <a:r>
              <a:rPr lang="en-US" altLang="zh-CN" dirty="0"/>
              <a:t>3</a:t>
            </a:r>
            <a:r>
              <a:rPr lang="zh-CN" altLang="en-US" dirty="0"/>
              <a:t>）对邻居进行剪枝</a:t>
            </a:r>
          </a:p>
        </p:txBody>
      </p:sp>
      <p:pic>
        <p:nvPicPr>
          <p:cNvPr id="4" name="图片 3"/>
          <p:cNvPicPr>
            <a:picLocks noChangeAspect="1"/>
          </p:cNvPicPr>
          <p:nvPr/>
        </p:nvPicPr>
        <p:blipFill>
          <a:blip r:embed="rId3"/>
          <a:stretch>
            <a:fillRect/>
          </a:stretch>
        </p:blipFill>
        <p:spPr>
          <a:xfrm>
            <a:off x="438150" y="3636645"/>
            <a:ext cx="5923280" cy="2029460"/>
          </a:xfrm>
          <a:prstGeom prst="rect">
            <a:avLst/>
          </a:prstGeom>
        </p:spPr>
      </p:pic>
      <p:pic>
        <p:nvPicPr>
          <p:cNvPr id="5" name="图片 4"/>
          <p:cNvPicPr>
            <a:picLocks noChangeAspect="1"/>
          </p:cNvPicPr>
          <p:nvPr/>
        </p:nvPicPr>
        <p:blipFill>
          <a:blip r:embed="rId4"/>
          <a:stretch>
            <a:fillRect/>
          </a:stretch>
        </p:blipFill>
        <p:spPr>
          <a:xfrm>
            <a:off x="6762750" y="3512820"/>
            <a:ext cx="2114550" cy="2276475"/>
          </a:xfrm>
          <a:prstGeom prst="rect">
            <a:avLst/>
          </a:prstGeom>
        </p:spPr>
      </p:pic>
      <p:sp>
        <p:nvSpPr>
          <p:cNvPr id="6" name="灯片编号占位符 5"/>
          <p:cNvSpPr>
            <a:spLocks noGrp="1"/>
          </p:cNvSpPr>
          <p:nvPr>
            <p:ph type="sldNum" sz="quarter" idx="12"/>
          </p:nvPr>
        </p:nvSpPr>
        <p:spPr/>
        <p:txBody>
          <a:bodyPr/>
          <a:lstStyle/>
          <a:p>
            <a:fld id="{49AE70B2-8BF9-45C0-BB95-33D1B9D3A854}" type="slidenum">
              <a:rPr lang="zh-CN" altLang="en-US" smtClean="0"/>
              <a:t>128</a:t>
            </a:fld>
            <a:endParaRPr lang="zh-CN" altLang="en-US"/>
          </a:p>
        </p:txBody>
      </p:sp>
    </p:spTree>
    <p:custDataLst>
      <p:tags r:id="rId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索引构建：剪枝</a:t>
            </a:r>
          </a:p>
        </p:txBody>
      </p:sp>
      <p:sp>
        <p:nvSpPr>
          <p:cNvPr id="3" name="内容占位符 2"/>
          <p:cNvSpPr>
            <a:spLocks noGrp="1"/>
          </p:cNvSpPr>
          <p:nvPr>
            <p:ph idx="1"/>
          </p:nvPr>
        </p:nvSpPr>
        <p:spPr/>
        <p:txBody>
          <a:bodyPr/>
          <a:lstStyle/>
          <a:p>
            <a:r>
              <a:rPr lang="en-US" altLang="zh-CN" dirty="0"/>
              <a:t>d(</a:t>
            </a:r>
            <a:r>
              <a:rPr lang="en-US" altLang="zh-CN" dirty="0" err="1"/>
              <a:t>v,vi</a:t>
            </a:r>
            <a:r>
              <a:rPr lang="en-US" altLang="zh-CN" dirty="0"/>
              <a:t>) &lt; d(</a:t>
            </a:r>
            <a:r>
              <a:rPr lang="en-US" altLang="zh-CN" dirty="0" err="1"/>
              <a:t>p,vi</a:t>
            </a:r>
            <a:r>
              <a:rPr lang="en-US" altLang="zh-CN" dirty="0"/>
              <a:t>)/</a:t>
            </a:r>
            <a:r>
              <a:rPr lang="en-US" altLang="zh-CN" dirty="0">
                <a:sym typeface="+mn-ea"/>
              </a:rPr>
              <a:t>α</a:t>
            </a:r>
            <a:r>
              <a:rPr lang="zh-CN" altLang="en-US" dirty="0">
                <a:sym typeface="+mn-ea"/>
              </a:rPr>
              <a:t>不能入选：</a:t>
            </a:r>
            <a:r>
              <a:rPr lang="zh-CN" altLang="en-US" dirty="0">
                <a:solidFill>
                  <a:srgbClr val="C00000"/>
                </a:solidFill>
                <a:sym typeface="+mn-ea"/>
              </a:rPr>
              <a:t>不同于</a:t>
            </a:r>
            <a:r>
              <a:rPr lang="en-US" altLang="zh-CN" dirty="0">
                <a:solidFill>
                  <a:srgbClr val="C00000"/>
                </a:solidFill>
                <a:sym typeface="+mn-ea"/>
              </a:rPr>
              <a:t>HNSW</a:t>
            </a:r>
            <a:r>
              <a:rPr lang="zh-CN" altLang="en-US" dirty="0">
                <a:solidFill>
                  <a:srgbClr val="C00000"/>
                </a:solidFill>
                <a:sym typeface="+mn-ea"/>
              </a:rPr>
              <a:t>选择最近的邻居，而是选择方向多样的邻居</a:t>
            </a:r>
          </a:p>
          <a:p>
            <a:pPr lvl="1"/>
            <a:r>
              <a:rPr lang="en-US" altLang="zh-CN" sz="2400" dirty="0">
                <a:solidFill>
                  <a:schemeClr val="tx1"/>
                </a:solidFill>
                <a:sym typeface="+mn-ea"/>
              </a:rPr>
              <a:t>d</a:t>
            </a:r>
            <a:r>
              <a:rPr lang="zh-CN" altLang="en-US" sz="2400" dirty="0">
                <a:solidFill>
                  <a:schemeClr val="tx1"/>
                </a:solidFill>
                <a:sym typeface="+mn-ea"/>
              </a:rPr>
              <a:t>表示距离</a:t>
            </a:r>
            <a:endParaRPr lang="zh-CN" altLang="en-US" dirty="0">
              <a:solidFill>
                <a:schemeClr val="tx1"/>
              </a:solidFill>
              <a:sym typeface="+mn-ea"/>
            </a:endParaRPr>
          </a:p>
          <a:p>
            <a:pPr lvl="1"/>
            <a:r>
              <a:rPr lang="en-US" altLang="zh-CN" dirty="0">
                <a:sym typeface="+mn-ea"/>
              </a:rPr>
              <a:t>d(</a:t>
            </a:r>
            <a:r>
              <a:rPr lang="en-US" altLang="zh-CN" dirty="0" err="1">
                <a:sym typeface="+mn-ea"/>
              </a:rPr>
              <a:t>v,vi</a:t>
            </a:r>
            <a:r>
              <a:rPr lang="en-US" altLang="zh-CN" dirty="0">
                <a:sym typeface="+mn-ea"/>
              </a:rPr>
              <a:t>)</a:t>
            </a:r>
            <a:r>
              <a:rPr lang="zh-CN" altLang="en-US" dirty="0">
                <a:sym typeface="+mn-ea"/>
              </a:rPr>
              <a:t>的值小：说明已有邻居和当前判断要不要加入的点距离很近，例如</a:t>
            </a:r>
            <a:r>
              <a:rPr lang="en-US" altLang="zh-CN" dirty="0">
                <a:sym typeface="+mn-ea"/>
              </a:rPr>
              <a:t>v4</a:t>
            </a:r>
            <a:endParaRPr lang="zh-CN" altLang="en-US" dirty="0">
              <a:sym typeface="+mn-ea"/>
            </a:endParaRPr>
          </a:p>
          <a:p>
            <a:r>
              <a:rPr lang="en-US" altLang="zh-CN" dirty="0"/>
              <a:t>α</a:t>
            </a:r>
            <a:r>
              <a:rPr lang="zh-CN" altLang="en-US" dirty="0"/>
              <a:t>还能控制图的密集程度，</a:t>
            </a:r>
            <a:r>
              <a:rPr lang="en-US" altLang="zh-CN" dirty="0">
                <a:solidFill>
                  <a:srgbClr val="C00000"/>
                </a:solidFill>
                <a:sym typeface="+mn-ea"/>
              </a:rPr>
              <a:t>α</a:t>
            </a:r>
            <a:r>
              <a:rPr lang="zh-CN" altLang="en-US" dirty="0">
                <a:solidFill>
                  <a:srgbClr val="C00000"/>
                </a:solidFill>
              </a:rPr>
              <a:t>越大，剪枝策略越宽松，图越密集</a:t>
            </a:r>
          </a:p>
        </p:txBody>
      </p:sp>
      <p:pic>
        <p:nvPicPr>
          <p:cNvPr id="6" name="图片 5"/>
          <p:cNvPicPr>
            <a:picLocks noChangeAspect="1"/>
          </p:cNvPicPr>
          <p:nvPr/>
        </p:nvPicPr>
        <p:blipFill>
          <a:blip r:embed="rId3"/>
          <a:stretch>
            <a:fillRect/>
          </a:stretch>
        </p:blipFill>
        <p:spPr>
          <a:xfrm>
            <a:off x="111760" y="4359275"/>
            <a:ext cx="8921115" cy="2362200"/>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129</a:t>
            </a:fld>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向量提取和向量索引</a:t>
            </a:r>
          </a:p>
        </p:txBody>
      </p:sp>
      <p:sp>
        <p:nvSpPr>
          <p:cNvPr id="3" name="内容占位符 2"/>
          <p:cNvSpPr>
            <a:spLocks noGrp="1"/>
          </p:cNvSpPr>
          <p:nvPr>
            <p:ph idx="1"/>
          </p:nvPr>
        </p:nvSpPr>
        <p:spPr/>
        <p:txBody>
          <a:bodyPr/>
          <a:lstStyle/>
          <a:p>
            <a:r>
              <a:rPr lang="zh-CN" altLang="en-US" dirty="0"/>
              <a:t>嵌入函数</a:t>
            </a:r>
          </a:p>
          <a:p>
            <a:pPr lvl="1"/>
            <a:r>
              <a:rPr lang="zh-CN" altLang="en-US" dirty="0"/>
              <a:t>提取可比较的向量</a:t>
            </a:r>
          </a:p>
          <a:p>
            <a:pPr lvl="1"/>
            <a:r>
              <a:rPr lang="zh-CN" altLang="en-US" dirty="0"/>
              <a:t>给定相似度（距离）函数</a:t>
            </a:r>
          </a:p>
          <a:p>
            <a:r>
              <a:rPr lang="zh-CN" altLang="en-US" dirty="0"/>
              <a:t>向量索引（向量检索库）</a:t>
            </a:r>
          </a:p>
          <a:p>
            <a:pPr lvl="1"/>
            <a:r>
              <a:rPr lang="zh-CN" altLang="en-US" dirty="0"/>
              <a:t>检索：速度、准确性</a:t>
            </a:r>
          </a:p>
          <a:p>
            <a:pPr lvl="1"/>
            <a:r>
              <a:rPr lang="zh-CN" altLang="en-US" dirty="0"/>
              <a:t>数据库操作：更新、插入、删除、迁移</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13</a:t>
            </a:fld>
            <a:endParaRPr lang="zh-CN" altLang="en-US"/>
          </a:p>
        </p:txBody>
      </p:sp>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α</a:t>
            </a:r>
            <a:r>
              <a:rPr lang="zh-CN" altLang="en-US">
                <a:sym typeface="+mn-ea"/>
              </a:rPr>
              <a:t>控制图的密集程度</a:t>
            </a:r>
          </a:p>
        </p:txBody>
      </p:sp>
      <p:pic>
        <p:nvPicPr>
          <p:cNvPr id="6" name="图片 5"/>
          <p:cNvPicPr>
            <a:picLocks noChangeAspect="1"/>
          </p:cNvPicPr>
          <p:nvPr/>
        </p:nvPicPr>
        <p:blipFill>
          <a:blip r:embed="rId3"/>
          <a:stretch>
            <a:fillRect/>
          </a:stretch>
        </p:blipFill>
        <p:spPr>
          <a:xfrm>
            <a:off x="314325" y="1978025"/>
            <a:ext cx="8515350" cy="4351655"/>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130</a:t>
            </a:fld>
            <a:endParaRPr lang="zh-CN" altLang="en-US"/>
          </a:p>
        </p:txBody>
      </p:sp>
    </p:spTree>
    <p:custDataLst>
      <p:tags r:id="rId1"/>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、向量索引</a:t>
            </a:r>
          </a:p>
        </p:txBody>
      </p:sp>
      <p:sp>
        <p:nvSpPr>
          <p:cNvPr id="3" name="内容占位符 2"/>
          <p:cNvSpPr>
            <a:spLocks noGrp="1"/>
          </p:cNvSpPr>
          <p:nvPr>
            <p:ph idx="1"/>
          </p:nvPr>
        </p:nvSpPr>
        <p:spPr/>
        <p:txBody>
          <a:bodyPr>
            <a:normAutofit/>
          </a:bodyPr>
          <a:lstStyle/>
          <a:p>
            <a:r>
              <a:rPr lang="zh-CN" altLang="en-US" dirty="0"/>
              <a:t>2.1 </a:t>
            </a:r>
            <a:r>
              <a:rPr lang="zh-CN" altLang="en-US" dirty="0">
                <a:sym typeface="+mn-ea"/>
              </a:rPr>
              <a:t>基于聚类的索引</a:t>
            </a:r>
            <a:endParaRPr lang="zh-CN" altLang="en-US" dirty="0">
              <a:solidFill>
                <a:srgbClr val="C00000"/>
              </a:solidFill>
            </a:endParaRPr>
          </a:p>
          <a:p>
            <a:r>
              <a:rPr lang="en-US" altLang="zh-CN" dirty="0">
                <a:sym typeface="+mn-ea"/>
              </a:rPr>
              <a:t>2.2 </a:t>
            </a:r>
            <a:r>
              <a:rPr lang="zh-CN" altLang="en-US" dirty="0">
                <a:sym typeface="+mn-ea"/>
              </a:rPr>
              <a:t>基于图的索引</a:t>
            </a:r>
            <a:endParaRPr lang="en-US" altLang="zh-CN" dirty="0">
              <a:solidFill>
                <a:srgbClr val="C00000"/>
              </a:solidFill>
            </a:endParaRPr>
          </a:p>
          <a:p>
            <a:r>
              <a:rPr lang="en-US" altLang="zh-CN" dirty="0">
                <a:solidFill>
                  <a:srgbClr val="C00000"/>
                </a:solidFill>
                <a:sym typeface="+mn-ea"/>
              </a:rPr>
              <a:t>2.3 </a:t>
            </a:r>
            <a:r>
              <a:rPr lang="zh-CN" altLang="en-US" dirty="0">
                <a:solidFill>
                  <a:srgbClr val="C00000"/>
                </a:solidFill>
                <a:sym typeface="+mn-ea"/>
              </a:rPr>
              <a:t>其它索引</a:t>
            </a:r>
          </a:p>
          <a:p>
            <a:r>
              <a:rPr lang="zh-CN" altLang="en-US" dirty="0">
                <a:sym typeface="+mn-ea"/>
              </a:rPr>
              <a:t>2.4 每种索引的优缺点</a:t>
            </a:r>
          </a:p>
          <a:p>
            <a:r>
              <a:rPr lang="zh-CN" altLang="en-US" dirty="0">
                <a:sym typeface="+mn-ea"/>
              </a:rPr>
              <a:t>2.5 复合型索引</a:t>
            </a:r>
            <a:endParaRPr lang="zh-CN" altLang="en-US"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131</a:t>
            </a:fld>
            <a:endParaRPr lang="zh-CN" altLang="en-US"/>
          </a:p>
        </p:txBody>
      </p:sp>
    </p:spTree>
    <p:custDataLst>
      <p:tags r:id="rId1"/>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2.3 </a:t>
            </a:r>
            <a:r>
              <a:rPr lang="zh-CN" altLang="en-US" dirty="0">
                <a:sym typeface="+mn-ea"/>
              </a:rPr>
              <a:t>其它索引</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C00000"/>
                </a:solidFill>
              </a:rPr>
              <a:t>2.</a:t>
            </a:r>
            <a:r>
              <a:rPr lang="en-US" altLang="zh-CN" dirty="0">
                <a:solidFill>
                  <a:srgbClr val="C00000"/>
                </a:solidFill>
              </a:rPr>
              <a:t>3.1 </a:t>
            </a:r>
            <a:r>
              <a:rPr lang="zh-CN" altLang="en-US" dirty="0">
                <a:solidFill>
                  <a:srgbClr val="C00000"/>
                </a:solidFill>
                <a:sym typeface="+mn-ea"/>
              </a:rPr>
              <a:t>基于哈希的索引</a:t>
            </a:r>
          </a:p>
          <a:p>
            <a:r>
              <a:rPr lang="en-US" altLang="zh-CN" dirty="0">
                <a:sym typeface="+mn-ea"/>
              </a:rPr>
              <a:t>2.3.2 </a:t>
            </a:r>
            <a:r>
              <a:rPr lang="zh-CN" altLang="en-US" dirty="0">
                <a:sym typeface="+mn-ea"/>
              </a:rPr>
              <a:t>基于树的索引</a:t>
            </a:r>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132</a:t>
            </a:fld>
            <a:endParaRPr lang="zh-CN" altLang="en-US"/>
          </a:p>
        </p:txBody>
      </p:sp>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2.3.1 基于哈希的索引</a:t>
            </a:r>
            <a:endParaRPr lang="zh-CN" altLang="en-US" dirty="0"/>
          </a:p>
        </p:txBody>
      </p:sp>
      <p:sp>
        <p:nvSpPr>
          <p:cNvPr id="3" name="内容占位符 2"/>
          <p:cNvSpPr>
            <a:spLocks noGrp="1"/>
          </p:cNvSpPr>
          <p:nvPr>
            <p:ph idx="1"/>
          </p:nvPr>
        </p:nvSpPr>
        <p:spPr/>
        <p:txBody>
          <a:bodyPr>
            <a:normAutofit/>
          </a:bodyPr>
          <a:lstStyle/>
          <a:p>
            <a:r>
              <a:rPr lang="zh-CN" altLang="en-US" dirty="0"/>
              <a:t>主要为</a:t>
            </a:r>
            <a:r>
              <a:rPr lang="en-US" altLang="zh-CN" dirty="0"/>
              <a:t>LSH</a:t>
            </a:r>
            <a:r>
              <a:rPr lang="zh-CN" altLang="en-US" dirty="0"/>
              <a:t>（</a:t>
            </a:r>
            <a:r>
              <a:rPr lang="en-US" altLang="zh-CN" dirty="0"/>
              <a:t>Locality Sensitive Hashing</a:t>
            </a:r>
            <a:r>
              <a:rPr lang="zh-CN" altLang="en-US" dirty="0"/>
              <a:t>，局部敏感哈希），下面和</a:t>
            </a:r>
            <a:r>
              <a:rPr lang="en-US" altLang="zh-CN" dirty="0"/>
              <a:t>LSH</a:t>
            </a:r>
            <a:r>
              <a:rPr lang="zh-CN" altLang="en-US" dirty="0"/>
              <a:t>混用</a:t>
            </a:r>
            <a:endParaRPr lang="en-US" altLang="zh-CN" dirty="0"/>
          </a:p>
          <a:p>
            <a:r>
              <a:rPr lang="zh-CN" altLang="en-US" dirty="0"/>
              <a:t>基本思想：将两个向量输入相同哈希函数，</a:t>
            </a:r>
            <a:r>
              <a:rPr lang="zh-CN" altLang="en-US" dirty="0">
                <a:solidFill>
                  <a:schemeClr val="tx1"/>
                </a:solidFill>
              </a:rPr>
              <a:t>如果哈希值相同，就判断两个向量相似</a:t>
            </a:r>
            <a:endParaRPr lang="en-US" altLang="zh-CN" dirty="0">
              <a:solidFill>
                <a:schemeClr val="tx1"/>
              </a:solidFill>
            </a:endParaRPr>
          </a:p>
          <a:p>
            <a:r>
              <a:rPr lang="en-US" altLang="zh-CN" dirty="0"/>
              <a:t>按照</a:t>
            </a:r>
            <a:r>
              <a:rPr lang="en-US" altLang="zh-CN" sz="2800" dirty="0"/>
              <a:t>相似度指标</a:t>
            </a:r>
            <a:r>
              <a:rPr lang="en-US" altLang="zh-CN" dirty="0"/>
              <a:t>来分类</a:t>
            </a:r>
          </a:p>
          <a:p>
            <a:pPr lvl="1" algn="l">
              <a:buClrTx/>
              <a:buSzTx/>
            </a:pPr>
            <a:r>
              <a:rPr lang="en-US" altLang="zh-CN" sz="2055" dirty="0" err="1">
                <a:solidFill>
                  <a:schemeClr val="tx1"/>
                </a:solidFill>
              </a:rPr>
              <a:t>Jaccard相似度：MinHash</a:t>
            </a:r>
            <a:r>
              <a:rPr lang="zh-CN" altLang="en-US" sz="2055" dirty="0" err="1">
                <a:solidFill>
                  <a:schemeClr val="tx1"/>
                </a:solidFill>
              </a:rPr>
              <a:t>，</a:t>
            </a:r>
            <a:r>
              <a:rPr lang="en-US" altLang="zh-CN" sz="2055" dirty="0" err="1">
                <a:solidFill>
                  <a:schemeClr val="tx1"/>
                </a:solidFill>
              </a:rPr>
              <a:t>LSH</a:t>
            </a:r>
            <a:r>
              <a:rPr lang="zh-CN" altLang="en-US" sz="2055" dirty="0" err="1">
                <a:solidFill>
                  <a:schemeClr val="tx1"/>
                </a:solidFill>
              </a:rPr>
              <a:t>的一种</a:t>
            </a:r>
            <a:endParaRPr lang="en-US" altLang="zh-CN" sz="2055" dirty="0">
              <a:solidFill>
                <a:schemeClr val="tx1"/>
              </a:solidFill>
            </a:endParaRPr>
          </a:p>
          <a:p>
            <a:pPr lvl="1" algn="l">
              <a:buClrTx/>
              <a:buSzTx/>
            </a:pPr>
            <a:r>
              <a:rPr lang="en-US" altLang="zh-CN" sz="2055" dirty="0" err="1">
                <a:sym typeface="+mn-ea"/>
              </a:rPr>
              <a:t>余弦相似</a:t>
            </a:r>
            <a:r>
              <a:rPr lang="zh-CN" altLang="en-US" sz="2055" dirty="0">
                <a:sym typeface="+mn-ea"/>
              </a:rPr>
              <a:t>度等也都存在对应的</a:t>
            </a:r>
            <a:r>
              <a:rPr lang="en-US" altLang="zh-CN" sz="2055" dirty="0">
                <a:sym typeface="+mn-ea"/>
              </a:rPr>
              <a:t>LSH</a:t>
            </a:r>
            <a:endParaRPr lang="en-US" altLang="zh-CN" sz="2055" dirty="0"/>
          </a:p>
          <a:p>
            <a:endParaRPr lang="en-US" altLang="zh-CN"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133</a:t>
            </a:fld>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en-US" altLang="zh-CN" sz="4400">
                <a:sym typeface="+mn-ea"/>
              </a:rPr>
              <a:t>Jaccard相似度</a:t>
            </a:r>
            <a:r>
              <a:rPr lang="zh-CN" altLang="en-US" sz="4400">
                <a:sym typeface="+mn-ea"/>
              </a:rPr>
              <a:t>与</a:t>
            </a:r>
            <a:r>
              <a:rPr lang="en-US" altLang="zh-CN" sz="4400" dirty="0"/>
              <a:t>MinHash</a:t>
            </a:r>
          </a:p>
        </p:txBody>
      </p:sp>
      <p:sp>
        <p:nvSpPr>
          <p:cNvPr id="4" name="标题 3"/>
          <p:cNvSpPr>
            <a:spLocks noGrp="1"/>
          </p:cNvSpPr>
          <p:nvPr>
            <p:ph type="title"/>
          </p:nvPr>
        </p:nvSpPr>
        <p:spPr/>
        <p:txBody>
          <a:bodyPr/>
          <a:lstStyle/>
          <a:p>
            <a:r>
              <a:rPr lang="en-US" altLang="zh-CN" dirty="0">
                <a:sym typeface="+mn-ea"/>
              </a:rPr>
              <a:t>2.3.1 基于哈希的索引</a:t>
            </a:r>
            <a:endParaRPr dirty="0">
              <a:sym typeface="+mn-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134</a:t>
            </a:fld>
            <a:endParaRPr lang="zh-CN" altLang="en-US"/>
          </a:p>
        </p:txBody>
      </p:sp>
    </p:spTree>
    <p:custDataLst>
      <p:tags r:id="rId1"/>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Jaccard相似度</a:t>
            </a:r>
            <a:endParaRPr lang="zh-CN" altLang="en-US"/>
          </a:p>
        </p:txBody>
      </p:sp>
      <p:sp>
        <p:nvSpPr>
          <p:cNvPr id="3" name="内容占位符 2"/>
          <p:cNvSpPr>
            <a:spLocks noGrp="1"/>
          </p:cNvSpPr>
          <p:nvPr>
            <p:ph idx="1"/>
          </p:nvPr>
        </p:nvSpPr>
        <p:spPr>
          <a:xfrm>
            <a:off x="628650" y="1424940"/>
            <a:ext cx="5539105" cy="4752340"/>
          </a:xfrm>
        </p:spPr>
        <p:txBody>
          <a:bodyPr/>
          <a:lstStyle/>
          <a:p>
            <a:r>
              <a:rPr lang="zh-CN" altLang="en-US" dirty="0"/>
              <a:t>一种集合相似度</a:t>
            </a:r>
          </a:p>
          <a:p>
            <a:r>
              <a:rPr lang="zh-CN" altLang="en-US" sz="2800" dirty="0">
                <a:sym typeface="+mn-ea"/>
              </a:rPr>
              <a:t>全集</a:t>
            </a:r>
            <a:r>
              <a:rPr lang="en-US" altLang="zh-CN" sz="2800" dirty="0">
                <a:sym typeface="+mn-ea"/>
              </a:rPr>
              <a:t>={ABCDEFG}</a:t>
            </a:r>
            <a:endParaRPr lang="zh-CN" altLang="en-US" sz="2800" dirty="0"/>
          </a:p>
          <a:p>
            <a:r>
              <a:rPr lang="zh-CN" altLang="en-US" sz="2800" dirty="0">
                <a:sym typeface="+mn-ea"/>
              </a:rPr>
              <a:t>现有</a:t>
            </a:r>
            <a:r>
              <a:rPr lang="en-US" altLang="zh-CN" sz="2800" dirty="0">
                <a:sym typeface="+mn-ea"/>
              </a:rPr>
              <a:t>4</a:t>
            </a:r>
            <a:r>
              <a:rPr lang="zh-CN" altLang="en-US" sz="2800" dirty="0">
                <a:sym typeface="+mn-ea"/>
              </a:rPr>
              <a:t>个集合</a:t>
            </a:r>
            <a:endParaRPr lang="zh-CN" altLang="en-US" sz="2800" dirty="0"/>
          </a:p>
          <a:p>
            <a:pPr lvl="1"/>
            <a:r>
              <a:rPr lang="zh-CN" altLang="en-US" sz="2800" dirty="0">
                <a:sym typeface="+mn-ea"/>
              </a:rPr>
              <a:t>集合</a:t>
            </a:r>
            <a:r>
              <a:rPr lang="en-US" altLang="zh-CN" sz="2800" dirty="0">
                <a:sym typeface="+mn-ea"/>
              </a:rPr>
              <a:t>C1={ABEFG}</a:t>
            </a:r>
            <a:endParaRPr lang="en-US" altLang="zh-CN" sz="2800" dirty="0"/>
          </a:p>
          <a:p>
            <a:pPr lvl="1"/>
            <a:r>
              <a:rPr lang="zh-CN" altLang="en-US" sz="2800" dirty="0">
                <a:sym typeface="+mn-ea"/>
              </a:rPr>
              <a:t>集合</a:t>
            </a:r>
            <a:r>
              <a:rPr lang="en-US" altLang="zh-CN" sz="2800" dirty="0">
                <a:sym typeface="+mn-ea"/>
              </a:rPr>
              <a:t>C2={ABCF}</a:t>
            </a:r>
            <a:endParaRPr lang="en-US" altLang="zh-CN" sz="2800" dirty="0"/>
          </a:p>
          <a:p>
            <a:pPr lvl="1"/>
            <a:r>
              <a:rPr lang="zh-CN" altLang="en-US" sz="2800" dirty="0">
                <a:sym typeface="+mn-ea"/>
              </a:rPr>
              <a:t>集合</a:t>
            </a:r>
            <a:r>
              <a:rPr lang="en-US" altLang="zh-CN" sz="2800" dirty="0">
                <a:sym typeface="+mn-ea"/>
              </a:rPr>
              <a:t>C3={AFG}</a:t>
            </a:r>
            <a:endParaRPr lang="en-US" altLang="zh-CN" sz="2800" dirty="0"/>
          </a:p>
          <a:p>
            <a:pPr lvl="1"/>
            <a:r>
              <a:rPr lang="zh-CN" altLang="en-US" sz="2800" dirty="0">
                <a:sym typeface="+mn-ea"/>
              </a:rPr>
              <a:t>集合</a:t>
            </a:r>
            <a:r>
              <a:rPr lang="en-US" altLang="zh-CN" sz="2800" dirty="0">
                <a:sym typeface="+mn-ea"/>
              </a:rPr>
              <a:t>C4={BCDE}</a:t>
            </a:r>
          </a:p>
          <a:p>
            <a:pPr lvl="0"/>
            <a:r>
              <a:rPr lang="zh-CN" altLang="en-US" dirty="0">
                <a:sym typeface="+mn-ea"/>
              </a:rPr>
              <a:t>小练习：计算集合</a:t>
            </a:r>
            <a:r>
              <a:rPr lang="en-US" altLang="zh-CN" dirty="0">
                <a:sym typeface="+mn-ea"/>
              </a:rPr>
              <a:t>C1</a:t>
            </a:r>
            <a:r>
              <a:rPr lang="zh-CN" altLang="en-US" dirty="0">
                <a:sym typeface="+mn-ea"/>
              </a:rPr>
              <a:t>和</a:t>
            </a:r>
            <a:r>
              <a:rPr lang="en-US" altLang="zh-CN" dirty="0">
                <a:sym typeface="+mn-ea"/>
              </a:rPr>
              <a:t>C2</a:t>
            </a:r>
            <a:r>
              <a:rPr lang="zh-CN" altLang="en-US" dirty="0">
                <a:sym typeface="+mn-ea"/>
              </a:rPr>
              <a:t>的</a:t>
            </a:r>
            <a:r>
              <a:rPr lang="en-US" altLang="zh-CN" dirty="0" err="1">
                <a:sym typeface="+mn-ea"/>
              </a:rPr>
              <a:t>Jaccard相似度</a:t>
            </a:r>
            <a:endParaRPr lang="zh-CN" altLang="en-US" dirty="0"/>
          </a:p>
          <a:p>
            <a:pPr lvl="0"/>
            <a:endParaRPr lang="en-US" altLang="zh-CN" sz="3265" dirty="0"/>
          </a:p>
          <a:p>
            <a:endParaRPr lang="zh-CN" altLang="en-US" dirty="0"/>
          </a:p>
        </p:txBody>
      </p:sp>
      <p:pic>
        <p:nvPicPr>
          <p:cNvPr id="6" name="图片 5"/>
          <p:cNvPicPr>
            <a:picLocks noChangeAspect="1"/>
          </p:cNvPicPr>
          <p:nvPr/>
        </p:nvPicPr>
        <p:blipFill>
          <a:blip r:embed="rId3"/>
          <a:stretch>
            <a:fillRect/>
          </a:stretch>
        </p:blipFill>
        <p:spPr>
          <a:xfrm>
            <a:off x="4784090" y="2482215"/>
            <a:ext cx="4027170" cy="182308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135</a:t>
            </a:fld>
            <a:endParaRPr lang="zh-CN" altLang="en-US"/>
          </a:p>
        </p:txBody>
      </p:sp>
    </p:spTree>
    <p:custDataLst>
      <p:tags r:id="rId1"/>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答案</a:t>
            </a:r>
            <a:endParaRPr lang="zh-CN" altLang="en-US" dirty="0"/>
          </a:p>
        </p:txBody>
      </p:sp>
      <p:sp>
        <p:nvSpPr>
          <p:cNvPr id="3" name="内容占位符 2"/>
          <p:cNvSpPr>
            <a:spLocks noGrp="1"/>
          </p:cNvSpPr>
          <p:nvPr>
            <p:ph idx="1"/>
          </p:nvPr>
        </p:nvSpPr>
        <p:spPr>
          <a:xfrm>
            <a:off x="628650" y="1424940"/>
            <a:ext cx="7886700" cy="4752340"/>
          </a:xfrm>
        </p:spPr>
        <p:txBody>
          <a:bodyPr/>
          <a:lstStyle/>
          <a:p>
            <a:r>
              <a:rPr lang="zh-CN" altLang="en-US" sz="3200" dirty="0">
                <a:sym typeface="+mn-ea"/>
              </a:rPr>
              <a:t>问题</a:t>
            </a:r>
            <a:endParaRPr lang="en-US" altLang="zh-CN" sz="3200" dirty="0">
              <a:sym typeface="+mn-ea"/>
            </a:endParaRPr>
          </a:p>
          <a:p>
            <a:pPr lvl="1"/>
            <a:r>
              <a:rPr lang="zh-CN" altLang="en-US" sz="2800" dirty="0">
                <a:sym typeface="+mn-ea"/>
              </a:rPr>
              <a:t>集合</a:t>
            </a:r>
            <a:r>
              <a:rPr lang="en-US" altLang="zh-CN" sz="2800" dirty="0">
                <a:sym typeface="+mn-ea"/>
              </a:rPr>
              <a:t>C1={ABEFG}</a:t>
            </a:r>
            <a:endParaRPr lang="en-US" altLang="zh-CN" sz="2800" dirty="0"/>
          </a:p>
          <a:p>
            <a:pPr lvl="1"/>
            <a:r>
              <a:rPr lang="zh-CN" altLang="en-US" sz="2800" dirty="0">
                <a:sym typeface="+mn-ea"/>
              </a:rPr>
              <a:t>集合</a:t>
            </a:r>
            <a:r>
              <a:rPr lang="en-US" altLang="zh-CN" sz="2800" dirty="0">
                <a:sym typeface="+mn-ea"/>
              </a:rPr>
              <a:t>C2={ABCF}</a:t>
            </a:r>
            <a:endParaRPr lang="en-US" altLang="zh-CN" sz="2800" dirty="0"/>
          </a:p>
          <a:p>
            <a:pPr lvl="1"/>
            <a:r>
              <a:rPr lang="zh-CN" altLang="en-US" dirty="0">
                <a:sym typeface="+mn-ea"/>
              </a:rPr>
              <a:t>计算集合</a:t>
            </a:r>
            <a:r>
              <a:rPr lang="en-US" altLang="zh-CN" dirty="0">
                <a:sym typeface="+mn-ea"/>
              </a:rPr>
              <a:t>C1</a:t>
            </a:r>
            <a:r>
              <a:rPr lang="zh-CN" altLang="en-US" dirty="0">
                <a:sym typeface="+mn-ea"/>
              </a:rPr>
              <a:t>和</a:t>
            </a:r>
            <a:r>
              <a:rPr lang="en-US" altLang="zh-CN" dirty="0">
                <a:sym typeface="+mn-ea"/>
              </a:rPr>
              <a:t>C2</a:t>
            </a:r>
            <a:r>
              <a:rPr lang="zh-CN" altLang="en-US" dirty="0">
                <a:sym typeface="+mn-ea"/>
              </a:rPr>
              <a:t>的</a:t>
            </a:r>
            <a:r>
              <a:rPr lang="en-US" altLang="zh-CN" dirty="0" err="1">
                <a:sym typeface="+mn-ea"/>
              </a:rPr>
              <a:t>Jaccard相似度</a:t>
            </a:r>
            <a:endParaRPr lang="en-US" altLang="zh-CN" dirty="0">
              <a:sym typeface="+mn-ea"/>
            </a:endParaRPr>
          </a:p>
          <a:p>
            <a:r>
              <a:rPr lang="zh-CN" altLang="en-US" dirty="0">
                <a:sym typeface="+mn-ea"/>
              </a:rPr>
              <a:t>答案</a:t>
            </a:r>
            <a:endParaRPr lang="en-US" altLang="zh-CN" dirty="0">
              <a:sym typeface="+mn-ea"/>
            </a:endParaRPr>
          </a:p>
          <a:p>
            <a:pPr lvl="1"/>
            <a:r>
              <a:rPr lang="zh-CN" altLang="en-US" dirty="0">
                <a:sym typeface="+mn-ea"/>
              </a:rPr>
              <a:t>交集大小</a:t>
            </a:r>
            <a:r>
              <a:rPr lang="en-US" altLang="zh-CN" dirty="0">
                <a:sym typeface="+mn-ea"/>
              </a:rPr>
              <a:t>=3</a:t>
            </a:r>
            <a:r>
              <a:rPr lang="zh-CN" altLang="en-US" dirty="0">
                <a:sym typeface="+mn-ea"/>
              </a:rPr>
              <a:t>，并集大小</a:t>
            </a:r>
            <a:r>
              <a:rPr lang="en-US" altLang="zh-CN" dirty="0">
                <a:sym typeface="+mn-ea"/>
              </a:rPr>
              <a:t>=6</a:t>
            </a:r>
            <a:r>
              <a:rPr lang="zh-CN" altLang="en-US" dirty="0">
                <a:sym typeface="+mn-ea"/>
              </a:rPr>
              <a:t>，</a:t>
            </a:r>
            <a:r>
              <a:rPr lang="en-US" altLang="zh-CN" dirty="0" err="1">
                <a:sym typeface="+mn-ea"/>
              </a:rPr>
              <a:t>Jaccard相似度</a:t>
            </a:r>
            <a:r>
              <a:rPr lang="en-US" altLang="zh-CN" dirty="0">
                <a:sym typeface="+mn-ea"/>
              </a:rPr>
              <a:t>=1/2</a:t>
            </a:r>
          </a:p>
          <a:p>
            <a:pPr lvl="0"/>
            <a:endParaRPr lang="zh-CN" altLang="en-US" dirty="0"/>
          </a:p>
          <a:p>
            <a:pPr lvl="0"/>
            <a:endParaRPr lang="en-US" altLang="zh-CN" sz="3265" dirty="0"/>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136</a:t>
            </a:fld>
            <a:endParaRPr lang="zh-CN" altLang="en-US"/>
          </a:p>
        </p:txBody>
      </p:sp>
    </p:spTree>
    <p:custDataLst>
      <p:tags r:id="rId1"/>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集合可以等价为布尔向量</a:t>
            </a:r>
          </a:p>
        </p:txBody>
      </p:sp>
      <p:sp>
        <p:nvSpPr>
          <p:cNvPr id="3" name="内容占位符 2"/>
          <p:cNvSpPr>
            <a:spLocks noGrp="1"/>
          </p:cNvSpPr>
          <p:nvPr>
            <p:ph idx="1"/>
          </p:nvPr>
        </p:nvSpPr>
        <p:spPr/>
        <p:txBody>
          <a:bodyPr/>
          <a:lstStyle/>
          <a:p>
            <a:r>
              <a:rPr lang="zh-CN" altLang="en-US"/>
              <a:t>全集</a:t>
            </a:r>
            <a:r>
              <a:rPr lang="en-US" altLang="zh-CN"/>
              <a:t>={ABCDEFG}</a:t>
            </a:r>
            <a:endParaRPr lang="zh-CN" altLang="en-US"/>
          </a:p>
          <a:p>
            <a:r>
              <a:rPr lang="zh-CN" altLang="en-US">
                <a:sym typeface="+mn-ea"/>
              </a:rPr>
              <a:t>现有</a:t>
            </a:r>
            <a:r>
              <a:rPr lang="en-US" altLang="zh-CN">
                <a:sym typeface="+mn-ea"/>
              </a:rPr>
              <a:t>4</a:t>
            </a:r>
            <a:r>
              <a:rPr lang="zh-CN" altLang="en-US">
                <a:sym typeface="+mn-ea"/>
              </a:rPr>
              <a:t>个集合</a:t>
            </a:r>
            <a:endParaRPr lang="zh-CN" altLang="en-US"/>
          </a:p>
          <a:p>
            <a:pPr lvl="1"/>
            <a:r>
              <a:rPr lang="zh-CN" altLang="en-US"/>
              <a:t>集合</a:t>
            </a:r>
            <a:r>
              <a:rPr lang="en-US" altLang="zh-CN"/>
              <a:t>1={ABEFG}</a:t>
            </a:r>
          </a:p>
          <a:p>
            <a:pPr lvl="1"/>
            <a:r>
              <a:rPr lang="zh-CN" altLang="en-US"/>
              <a:t>集合</a:t>
            </a:r>
            <a:r>
              <a:rPr lang="en-US" altLang="zh-CN"/>
              <a:t>2={ABCF}</a:t>
            </a:r>
          </a:p>
          <a:p>
            <a:pPr lvl="1"/>
            <a:r>
              <a:rPr lang="zh-CN" altLang="en-US"/>
              <a:t>集合</a:t>
            </a:r>
            <a:r>
              <a:rPr lang="en-US" altLang="zh-CN"/>
              <a:t>3={AFG}</a:t>
            </a:r>
          </a:p>
          <a:p>
            <a:pPr lvl="1"/>
            <a:r>
              <a:rPr lang="zh-CN" altLang="en-US"/>
              <a:t>集合</a:t>
            </a:r>
            <a:r>
              <a:rPr lang="en-US" altLang="zh-CN"/>
              <a:t>4={BCDE}</a:t>
            </a:r>
          </a:p>
          <a:p>
            <a:r>
              <a:rPr lang="zh-CN" altLang="en-US"/>
              <a:t>将</a:t>
            </a:r>
            <a:r>
              <a:rPr lang="en-US" altLang="zh-CN"/>
              <a:t>4</a:t>
            </a:r>
            <a:r>
              <a:rPr lang="zh-CN" altLang="en-US"/>
              <a:t>个集合表示为等价的布尔向量</a:t>
            </a:r>
          </a:p>
          <a:p>
            <a:pPr lvl="1"/>
            <a:r>
              <a:rPr lang="zh-CN" altLang="en-US"/>
              <a:t>向量</a:t>
            </a:r>
            <a:r>
              <a:rPr lang="en-US" altLang="zh-CN"/>
              <a:t>1=1100111</a:t>
            </a:r>
          </a:p>
          <a:p>
            <a:pPr lvl="1"/>
            <a:r>
              <a:rPr lang="zh-CN" altLang="en-US"/>
              <a:t>向量</a:t>
            </a:r>
            <a:r>
              <a:rPr lang="en-US" altLang="zh-CN"/>
              <a:t>2=1110010</a:t>
            </a:r>
          </a:p>
          <a:p>
            <a:pPr lvl="1"/>
            <a:r>
              <a:rPr lang="zh-CN" altLang="en-US"/>
              <a:t>向量</a:t>
            </a:r>
            <a:r>
              <a:rPr lang="en-US" altLang="zh-CN"/>
              <a:t>3=1000011</a:t>
            </a:r>
          </a:p>
          <a:p>
            <a:pPr lvl="1"/>
            <a:r>
              <a:rPr lang="zh-CN" altLang="en-US"/>
              <a:t>向量</a:t>
            </a:r>
            <a:r>
              <a:rPr lang="en-US" altLang="zh-CN"/>
              <a:t>4=0111100</a:t>
            </a:r>
          </a:p>
          <a:p>
            <a:pPr lvl="0"/>
            <a:r>
              <a:rPr lang="zh-CN" altLang="en-US"/>
              <a:t>是一种嵌入模型</a:t>
            </a:r>
          </a:p>
        </p:txBody>
      </p:sp>
      <p:pic>
        <p:nvPicPr>
          <p:cNvPr id="5" name="图片 4"/>
          <p:cNvPicPr>
            <a:picLocks noChangeAspect="1"/>
          </p:cNvPicPr>
          <p:nvPr/>
        </p:nvPicPr>
        <p:blipFill>
          <a:blip r:embed="rId3"/>
          <a:stretch>
            <a:fillRect/>
          </a:stretch>
        </p:blipFill>
        <p:spPr>
          <a:xfrm>
            <a:off x="6324600" y="1482725"/>
            <a:ext cx="2764790" cy="469455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137</a:t>
            </a:fld>
            <a:endParaRPr lang="zh-CN" altLang="en-US"/>
          </a:p>
        </p:txBody>
      </p:sp>
    </p:spTree>
    <p:custDataLst>
      <p:tags r:id="rId1"/>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如何设计哈希函数</a:t>
            </a:r>
          </a:p>
        </p:txBody>
      </p:sp>
      <p:sp>
        <p:nvSpPr>
          <p:cNvPr id="3" name="内容占位符 2"/>
          <p:cNvSpPr>
            <a:spLocks noGrp="1"/>
          </p:cNvSpPr>
          <p:nvPr>
            <p:ph idx="1"/>
          </p:nvPr>
        </p:nvSpPr>
        <p:spPr/>
        <p:txBody>
          <a:bodyPr/>
          <a:lstStyle/>
          <a:p>
            <a:r>
              <a:rPr lang="en-US" altLang="zh-CN" dirty="0">
                <a:sym typeface="+mn-ea"/>
              </a:rPr>
              <a:t>“</a:t>
            </a:r>
            <a:r>
              <a:rPr lang="zh-CN" altLang="en-US" dirty="0">
                <a:sym typeface="+mn-ea"/>
              </a:rPr>
              <a:t>签名</a:t>
            </a:r>
            <a:r>
              <a:rPr lang="en-US" altLang="zh-CN" dirty="0">
                <a:sym typeface="+mn-ea"/>
              </a:rPr>
              <a:t>”</a:t>
            </a:r>
            <a:r>
              <a:rPr lang="zh-CN" altLang="en-US" dirty="0">
                <a:sym typeface="+mn-ea"/>
              </a:rPr>
              <a:t>：一段正整数</a:t>
            </a:r>
            <a:endParaRPr lang="zh-CN" altLang="en-US" dirty="0"/>
          </a:p>
          <a:p>
            <a:r>
              <a:rPr lang="zh-CN" altLang="en-US" dirty="0"/>
              <a:t>关键思路：将每一列C哈希为一个小的签名h(C)，使得：</a:t>
            </a:r>
          </a:p>
          <a:p>
            <a:pPr lvl="1"/>
            <a:r>
              <a:rPr lang="zh-CN" altLang="en-US" dirty="0"/>
              <a:t>列C1和C2的相似度sim(C1, C2)与签名h(C1)和h(C2)的相似度相同。</a:t>
            </a:r>
          </a:p>
          <a:p>
            <a:pPr lvl="0"/>
            <a:r>
              <a:rPr lang="zh-CN" altLang="en-US" dirty="0"/>
              <a:t>目标：找到一个哈希函数h，使得：</a:t>
            </a:r>
          </a:p>
          <a:p>
            <a:pPr lvl="1"/>
            <a:r>
              <a:rPr lang="zh-CN" altLang="en-US" dirty="0"/>
              <a:t>如果列C1和C2的相似度（sim(C1, C2)）很高，那么很有可能h(C1) = h(C2)。</a:t>
            </a:r>
          </a:p>
          <a:p>
            <a:pPr lvl="1"/>
            <a:r>
              <a:rPr lang="zh-CN" altLang="en-US" dirty="0"/>
              <a:t>如果列C1和C2的相似度（sim(C1, C2)）很低，那么很有可能h(C1) ≠ h(C2)。</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138</a:t>
            </a:fld>
            <a:endParaRPr lang="zh-CN" altLang="en-US"/>
          </a:p>
        </p:txBody>
      </p:sp>
    </p:spTree>
    <p:custDataLst>
      <p:tags r:id="rId1"/>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MinHash</a:t>
            </a:r>
            <a:r>
              <a:rPr lang="zh-CN" altLang="en-US" dirty="0">
                <a:sym typeface="+mn-ea"/>
              </a:rPr>
              <a:t>满足要求</a:t>
            </a:r>
          </a:p>
        </p:txBody>
      </p:sp>
      <p:sp>
        <p:nvSpPr>
          <p:cNvPr id="3" name="内容占位符 2"/>
          <p:cNvSpPr>
            <a:spLocks noGrp="1"/>
          </p:cNvSpPr>
          <p:nvPr>
            <p:ph idx="1"/>
          </p:nvPr>
        </p:nvSpPr>
        <p:spPr/>
        <p:txBody>
          <a:bodyPr/>
          <a:lstStyle/>
          <a:p>
            <a:pPr lvl="0"/>
            <a:r>
              <a:rPr lang="zh-CN" altLang="en-US" sz="2800" dirty="0">
                <a:sym typeface="+mn-ea"/>
              </a:rPr>
              <a:t>目标：找到一个哈希函数h(·)，使得：</a:t>
            </a:r>
            <a:endParaRPr lang="zh-CN" altLang="en-US" sz="2800" dirty="0"/>
          </a:p>
          <a:p>
            <a:pPr lvl="1"/>
            <a:r>
              <a:rPr lang="zh-CN" altLang="en-US" sz="2800" dirty="0">
                <a:sym typeface="+mn-ea"/>
              </a:rPr>
              <a:t>如果列C1和C2的相似度（sim(C1, C2)）很高，那么很有可能h(C1) = h(C2)。</a:t>
            </a:r>
            <a:endParaRPr lang="zh-CN" altLang="en-US" sz="2800" dirty="0"/>
          </a:p>
          <a:p>
            <a:pPr lvl="1"/>
            <a:r>
              <a:rPr lang="zh-CN" altLang="en-US" sz="2800" dirty="0">
                <a:sym typeface="+mn-ea"/>
              </a:rPr>
              <a:t>如果列C1和C2的相似度（sim(C1, C2)）很低，那么很有可能h(C1) ≠ h(C2)。</a:t>
            </a:r>
          </a:p>
          <a:p>
            <a:pPr lvl="0"/>
            <a:r>
              <a:rPr lang="zh-CN" altLang="en-US" dirty="0"/>
              <a:t>显然，哈希函数取决于相似性度量标准：</a:t>
            </a:r>
          </a:p>
          <a:p>
            <a:pPr lvl="1"/>
            <a:r>
              <a:rPr lang="zh-CN" altLang="en-US" dirty="0"/>
              <a:t>并非所有的相似性度量都有合适的哈希函数。</a:t>
            </a:r>
          </a:p>
          <a:p>
            <a:pPr lvl="1"/>
            <a:r>
              <a:rPr lang="zh-CN" altLang="en-US" dirty="0">
                <a:solidFill>
                  <a:srgbClr val="C00000"/>
                </a:solidFill>
              </a:rPr>
              <a:t>对于</a:t>
            </a:r>
            <a:r>
              <a:rPr lang="en-US" altLang="zh-CN" dirty="0" err="1">
                <a:solidFill>
                  <a:srgbClr val="C00000"/>
                </a:solidFill>
                <a:sym typeface="+mn-ea"/>
              </a:rPr>
              <a:t>Jaccard相似度</a:t>
            </a:r>
            <a:r>
              <a:rPr lang="zh-CN" altLang="en-US" dirty="0">
                <a:solidFill>
                  <a:srgbClr val="C00000"/>
                </a:solidFill>
              </a:rPr>
              <a:t>，存在一种合适的哈希函数：它被称为</a:t>
            </a:r>
            <a:r>
              <a:rPr lang="en-US" altLang="zh-CN" dirty="0">
                <a:solidFill>
                  <a:srgbClr val="C00000"/>
                </a:solidFill>
                <a:sym typeface="+mn-ea"/>
              </a:rPr>
              <a:t>MinHash</a:t>
            </a:r>
            <a:r>
              <a:rPr lang="zh-CN" altLang="en-US" dirty="0"/>
              <a:t>。</a:t>
            </a:r>
          </a:p>
          <a:p>
            <a:pPr lvl="1"/>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139</a:t>
            </a:fld>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向量检索</a:t>
            </a:r>
          </a:p>
        </p:txBody>
      </p:sp>
      <p:sp>
        <p:nvSpPr>
          <p:cNvPr id="3" name="内容占位符 2"/>
          <p:cNvSpPr>
            <a:spLocks noGrp="1"/>
          </p:cNvSpPr>
          <p:nvPr>
            <p:ph idx="1"/>
          </p:nvPr>
        </p:nvSpPr>
        <p:spPr/>
        <p:txBody>
          <a:bodyPr/>
          <a:lstStyle/>
          <a:p>
            <a:r>
              <a:rPr lang="zh-CN" altLang="en-US"/>
              <a:t>查询</a:t>
            </a:r>
            <a:r>
              <a:rPr lang="en-US" altLang="zh-CN"/>
              <a:t>(Query)</a:t>
            </a:r>
            <a:r>
              <a:rPr lang="zh-CN" altLang="en-US"/>
              <a:t>和数据集</a:t>
            </a:r>
            <a:r>
              <a:rPr lang="en-US" altLang="zh-CN"/>
              <a:t>(Collection)</a:t>
            </a:r>
            <a:r>
              <a:rPr lang="zh-CN" altLang="en-US"/>
              <a:t>都嵌入成向量</a:t>
            </a:r>
          </a:p>
        </p:txBody>
      </p:sp>
      <p:pic>
        <p:nvPicPr>
          <p:cNvPr id="4" name="图片 3"/>
          <p:cNvPicPr>
            <a:picLocks noChangeAspect="1"/>
          </p:cNvPicPr>
          <p:nvPr/>
        </p:nvPicPr>
        <p:blipFill>
          <a:blip r:embed="rId3"/>
          <a:stretch>
            <a:fillRect/>
          </a:stretch>
        </p:blipFill>
        <p:spPr>
          <a:xfrm>
            <a:off x="867410" y="2379345"/>
            <a:ext cx="7409815" cy="379793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14</a:t>
            </a:fld>
            <a:endParaRPr lang="zh-CN" altLang="en-US"/>
          </a:p>
        </p:txBody>
      </p:sp>
    </p:spTree>
    <p:custDataLst>
      <p:tags r:id="rId1"/>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MinHash：概述</a:t>
            </a:r>
          </a:p>
        </p:txBody>
      </p:sp>
      <p:sp>
        <p:nvSpPr>
          <p:cNvPr id="3" name="内容占位符 2"/>
          <p:cNvSpPr>
            <a:spLocks noGrp="1"/>
          </p:cNvSpPr>
          <p:nvPr>
            <p:ph idx="1"/>
          </p:nvPr>
        </p:nvSpPr>
        <p:spPr/>
        <p:txBody>
          <a:bodyPr>
            <a:noAutofit/>
          </a:bodyPr>
          <a:lstStyle/>
          <a:p>
            <a:r>
              <a:rPr lang="zh-CN" altLang="en-US"/>
              <a:t>使用某种</a:t>
            </a:r>
            <a:r>
              <a:rPr lang="en-US" altLang="zh-CN"/>
              <a:t>“</a:t>
            </a:r>
            <a:r>
              <a:rPr lang="zh-CN" altLang="en-US"/>
              <a:t>打乱顺序</a:t>
            </a:r>
            <a:r>
              <a:rPr lang="en-US" altLang="zh-CN"/>
              <a:t>”</a:t>
            </a:r>
            <a:r>
              <a:rPr lang="zh-CN" altLang="en-US"/>
              <a:t>π对布尔矩阵的行进行</a:t>
            </a:r>
            <a:r>
              <a:rPr lang="zh-CN" altLang="en-US">
                <a:sym typeface="+mn-ea"/>
              </a:rPr>
              <a:t>打乱</a:t>
            </a:r>
            <a:r>
              <a:rPr lang="zh-CN" altLang="en-US"/>
              <a:t>。</a:t>
            </a:r>
          </a:p>
          <a:p>
            <a:r>
              <a:rPr lang="zh-CN" altLang="en-US"/>
              <a:t>针对此</a:t>
            </a:r>
            <a:r>
              <a:rPr lang="en-US" altLang="zh-CN"/>
              <a:t>“</a:t>
            </a:r>
            <a:r>
              <a:rPr lang="zh-CN" altLang="en-US"/>
              <a:t>打乱顺序</a:t>
            </a:r>
            <a:r>
              <a:rPr lang="en-US" altLang="zh-CN"/>
              <a:t>”</a:t>
            </a:r>
            <a:r>
              <a:rPr lang="zh-CN" altLang="en-US"/>
              <a:t>π定义</a:t>
            </a:r>
            <a:r>
              <a:rPr lang="zh-CN" altLang="en-US">
                <a:sym typeface="+mn-ea"/>
              </a:rPr>
              <a:t>MinHash</a:t>
            </a:r>
            <a:r>
              <a:rPr lang="zh-CN" altLang="en-US"/>
              <a:t>函数h</a:t>
            </a:r>
            <a:r>
              <a:rPr lang="zh-CN" altLang="en-US">
                <a:sym typeface="+mn-ea"/>
              </a:rPr>
              <a:t>π</a:t>
            </a:r>
            <a:r>
              <a:rPr lang="zh-CN" altLang="en-US"/>
              <a:t>(C)</a:t>
            </a:r>
          </a:p>
          <a:p>
            <a:pPr lvl="1"/>
            <a:r>
              <a:rPr lang="zh-CN" altLang="en-US">
                <a:sym typeface="+mn-ea"/>
              </a:rPr>
              <a:t>hπ(C)</a:t>
            </a:r>
            <a:r>
              <a:rPr lang="en-US" altLang="zh-CN" sz="2400"/>
              <a:t>=</a:t>
            </a:r>
            <a:r>
              <a:rPr lang="zh-CN" altLang="en-US"/>
              <a:t>在</a:t>
            </a:r>
            <a:r>
              <a:rPr lang="zh-CN" altLang="en-US">
                <a:sym typeface="+mn-ea"/>
              </a:rPr>
              <a:t>打乱</a:t>
            </a:r>
            <a:r>
              <a:rPr lang="zh-CN" altLang="en-US"/>
              <a:t>后的顺序中列C的值首次为1的行号。</a:t>
            </a:r>
          </a:p>
          <a:p>
            <a:r>
              <a:rPr lang="zh-CN" altLang="en-US"/>
              <a:t>对所有列应用若干随机选取的</a:t>
            </a:r>
            <a:r>
              <a:rPr lang="en-US" altLang="zh-CN">
                <a:sym typeface="+mn-ea"/>
              </a:rPr>
              <a:t>“</a:t>
            </a:r>
            <a:r>
              <a:rPr lang="zh-CN" altLang="en-US">
                <a:sym typeface="+mn-ea"/>
              </a:rPr>
              <a:t>打乱顺序</a:t>
            </a:r>
            <a:r>
              <a:rPr lang="en-US" altLang="zh-CN">
                <a:sym typeface="+mn-ea"/>
              </a:rPr>
              <a:t>”</a:t>
            </a:r>
            <a:r>
              <a:rPr lang="zh-CN" altLang="en-US"/>
              <a:t>π，以便为每一列创建一个签名。</a:t>
            </a:r>
          </a:p>
          <a:p>
            <a:r>
              <a:rPr lang="zh-CN" altLang="en-US"/>
              <a:t>结果是一个签名矩阵：列对应集合，行对应每个</a:t>
            </a:r>
            <a:r>
              <a:rPr lang="en-US" altLang="zh-CN">
                <a:sym typeface="+mn-ea"/>
              </a:rPr>
              <a:t>“</a:t>
            </a:r>
            <a:r>
              <a:rPr lang="zh-CN" altLang="en-US">
                <a:sym typeface="+mn-ea"/>
              </a:rPr>
              <a:t>打乱顺序</a:t>
            </a:r>
            <a:r>
              <a:rPr lang="en-US" altLang="zh-CN">
                <a:sym typeface="+mn-ea"/>
              </a:rPr>
              <a:t>”</a:t>
            </a:r>
            <a:r>
              <a:rPr lang="zh-CN" altLang="en-US"/>
              <a:t>π的</a:t>
            </a:r>
            <a:r>
              <a:rPr lang="zh-CN" altLang="en-US">
                <a:sym typeface="+mn-ea"/>
              </a:rPr>
              <a:t>MinHash</a:t>
            </a:r>
            <a:r>
              <a:rPr lang="zh-CN" altLang="en-US"/>
              <a:t>值。</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140</a:t>
            </a:fld>
            <a:endParaRPr lang="zh-CN" altLang="en-US"/>
          </a:p>
        </p:txBody>
      </p:sp>
    </p:spTree>
    <p:custDataLst>
      <p:tags r:id="rId1"/>
    </p:custData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MinHash：例子</a:t>
            </a:r>
          </a:p>
        </p:txBody>
      </p:sp>
      <p:pic>
        <p:nvPicPr>
          <p:cNvPr id="6" name="图片 5"/>
          <p:cNvPicPr>
            <a:picLocks noChangeAspect="1"/>
          </p:cNvPicPr>
          <p:nvPr/>
        </p:nvPicPr>
        <p:blipFill>
          <a:blip r:embed="rId3"/>
          <a:stretch>
            <a:fillRect/>
          </a:stretch>
        </p:blipFill>
        <p:spPr>
          <a:xfrm>
            <a:off x="628650" y="1415415"/>
            <a:ext cx="7886065" cy="5201920"/>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141</a:t>
            </a:fld>
            <a:endParaRPr lang="zh-CN" altLang="en-US"/>
          </a:p>
        </p:txBody>
      </p:sp>
    </p:spTree>
    <p:custDataLst>
      <p:tags r:id="rId1"/>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t>
            </a:r>
            <a:r>
              <a:rPr lang="zh-CN" altLang="en-US"/>
              <a:t>行号</a:t>
            </a:r>
            <a:r>
              <a:rPr lang="en-US" altLang="zh-CN"/>
              <a:t>”</a:t>
            </a:r>
            <a:r>
              <a:rPr lang="zh-CN" altLang="en-US"/>
              <a:t>的含义</a:t>
            </a:r>
          </a:p>
        </p:txBody>
      </p:sp>
      <p:sp>
        <p:nvSpPr>
          <p:cNvPr id="3" name="内容占位符 2"/>
          <p:cNvSpPr>
            <a:spLocks noGrp="1"/>
          </p:cNvSpPr>
          <p:nvPr>
            <p:ph idx="1"/>
          </p:nvPr>
        </p:nvSpPr>
        <p:spPr/>
        <p:txBody>
          <a:bodyPr/>
          <a:lstStyle/>
          <a:p>
            <a:r>
              <a:rPr lang="zh-CN" altLang="en-US"/>
              <a:t>可能会疑惑行号的含义：</a:t>
            </a:r>
            <a:r>
              <a:rPr lang="en-US" altLang="zh-CN"/>
              <a:t>“</a:t>
            </a:r>
            <a:r>
              <a:rPr lang="zh-CN" altLang="en-US">
                <a:sym typeface="+mn-ea"/>
              </a:rPr>
              <a:t>hπ(C)</a:t>
            </a:r>
            <a:r>
              <a:rPr lang="en-US" altLang="zh-CN">
                <a:sym typeface="+mn-ea"/>
              </a:rPr>
              <a:t>=</a:t>
            </a:r>
            <a:r>
              <a:rPr lang="zh-CN" altLang="en-US">
                <a:sym typeface="+mn-ea"/>
              </a:rPr>
              <a:t>在打乱后的顺序中列C的值首次为1的</a:t>
            </a:r>
            <a:r>
              <a:rPr lang="zh-CN" altLang="en-US">
                <a:solidFill>
                  <a:srgbClr val="C00000"/>
                </a:solidFill>
                <a:sym typeface="+mn-ea"/>
              </a:rPr>
              <a:t>行号</a:t>
            </a:r>
            <a:r>
              <a:rPr lang="en-US" altLang="zh-CN"/>
              <a:t>”</a:t>
            </a:r>
          </a:p>
          <a:p>
            <a:pPr lvl="1"/>
            <a:r>
              <a:rPr lang="zh-CN" altLang="en-US" sz="2400"/>
              <a:t>指的是</a:t>
            </a:r>
            <a:r>
              <a:rPr lang="zh-CN" altLang="en-US"/>
              <a:t>原始</a:t>
            </a:r>
            <a:r>
              <a:rPr lang="zh-CN" altLang="en-US">
                <a:sym typeface="+mn-ea"/>
              </a:rPr>
              <a:t>行</a:t>
            </a:r>
            <a:r>
              <a:rPr lang="zh-CN" altLang="en-US"/>
              <a:t>号，还是打乱后的行号，我们是后者</a:t>
            </a:r>
          </a:p>
          <a:p>
            <a:r>
              <a:rPr lang="zh-CN" altLang="en-US"/>
              <a:t>答案：无关紧要。</a:t>
            </a:r>
          </a:p>
          <a:p>
            <a:pPr lvl="1"/>
            <a:r>
              <a:rPr lang="zh-CN" altLang="en-US"/>
              <a:t>我们只需要保持一致，并确保当且仅当两列在打乱顺序下首个值为1的元素处于同一行时，这两列得到相同的值。</a:t>
            </a:r>
            <a:r>
              <a:rPr lang="en-US" altLang="zh-CN"/>
              <a:t>   </a:t>
            </a:r>
          </a:p>
        </p:txBody>
      </p:sp>
      <p:pic>
        <p:nvPicPr>
          <p:cNvPr id="6" name="图片 5"/>
          <p:cNvPicPr>
            <a:picLocks noChangeAspect="1"/>
          </p:cNvPicPr>
          <p:nvPr/>
        </p:nvPicPr>
        <p:blipFill>
          <a:blip r:embed="rId3"/>
          <a:stretch>
            <a:fillRect/>
          </a:stretch>
        </p:blipFill>
        <p:spPr>
          <a:xfrm>
            <a:off x="3916045" y="3890010"/>
            <a:ext cx="4392295" cy="289750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142</a:t>
            </a:fld>
            <a:endParaRPr lang="zh-CN" altLang="en-US"/>
          </a:p>
        </p:txBody>
      </p:sp>
    </p:spTree>
    <p:custDataLst>
      <p:tags r:id="rId1"/>
    </p:custData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MinHash性质</a:t>
            </a:r>
            <a:endParaRPr lang="en-US" altLang="zh-CN"/>
          </a:p>
        </p:txBody>
      </p:sp>
      <p:sp>
        <p:nvSpPr>
          <p:cNvPr id="3" name="内容占位符 2"/>
          <p:cNvSpPr>
            <a:spLocks noGrp="1"/>
          </p:cNvSpPr>
          <p:nvPr>
            <p:ph idx="1"/>
          </p:nvPr>
        </p:nvSpPr>
        <p:spPr/>
        <p:txBody>
          <a:bodyPr/>
          <a:lstStyle/>
          <a:p>
            <a:r>
              <a:rPr lang="zh-CN" altLang="en-US"/>
              <a:t>选择一个随机打乱顺序π。</a:t>
            </a:r>
          </a:p>
          <a:p>
            <a:r>
              <a:rPr lang="zh-CN" altLang="en-US"/>
              <a:t>具有等式：</a:t>
            </a:r>
          </a:p>
          <a:p>
            <a:r>
              <a:rPr lang="zh-CN" altLang="en-US"/>
              <a:t>证明：</a:t>
            </a:r>
          </a:p>
          <a:p>
            <a:pPr lvl="1"/>
            <a:r>
              <a:rPr lang="zh-CN" altLang="en-US"/>
              <a:t>假设</a:t>
            </a:r>
            <a:r>
              <a:rPr lang="en-US" altLang="zh-CN"/>
              <a:t>X</a:t>
            </a:r>
            <a:r>
              <a:rPr lang="zh-CN" altLang="en-US"/>
              <a:t>是一个集合，</a:t>
            </a:r>
            <a:r>
              <a:rPr lang="en-US" altLang="zh-CN"/>
              <a:t>z</a:t>
            </a:r>
            <a:r>
              <a:rPr lang="zh-CN" altLang="en-US"/>
              <a:t>是其中一个元素</a:t>
            </a:r>
          </a:p>
          <a:p>
            <a:pPr lvl="1"/>
            <a:r>
              <a:rPr lang="zh-CN" altLang="en-US"/>
              <a:t>有：</a:t>
            </a:r>
          </a:p>
          <a:p>
            <a:pPr lvl="2"/>
            <a:r>
              <a:rPr lang="zh-CN" altLang="en-US">
                <a:sym typeface="+mn-ea"/>
              </a:rPr>
              <a:t>π</a:t>
            </a:r>
            <a:r>
              <a:rPr lang="en-US" altLang="zh-CN">
                <a:sym typeface="+mn-ea"/>
              </a:rPr>
              <a:t>(z)</a:t>
            </a:r>
            <a:r>
              <a:rPr lang="zh-CN" altLang="en-US">
                <a:sym typeface="+mn-ea"/>
              </a:rPr>
              <a:t>指</a:t>
            </a:r>
            <a:r>
              <a:rPr lang="en-US" altLang="zh-CN">
                <a:sym typeface="+mn-ea"/>
              </a:rPr>
              <a:t>z</a:t>
            </a:r>
            <a:r>
              <a:rPr lang="zh-CN" altLang="en-US">
                <a:sym typeface="+mn-ea"/>
              </a:rPr>
              <a:t>在π下的行号</a:t>
            </a:r>
            <a:endParaRPr lang="en-US" altLang="zh-CN" sz="2000"/>
          </a:p>
          <a:p>
            <a:pPr lvl="2"/>
            <a:r>
              <a:rPr lang="en-US" altLang="zh-CN" sz="2000"/>
              <a:t>min</a:t>
            </a:r>
            <a:r>
              <a:rPr lang="zh-CN" altLang="en-US" sz="2000"/>
              <a:t>指</a:t>
            </a:r>
            <a:r>
              <a:rPr lang="zh-CN" altLang="en-US">
                <a:sym typeface="+mn-ea"/>
              </a:rPr>
              <a:t>MinHash</a:t>
            </a:r>
            <a:endParaRPr lang="zh-CN" altLang="en-US" sz="2000"/>
          </a:p>
          <a:p>
            <a:pPr lvl="2"/>
            <a:r>
              <a:rPr lang="zh-CN" altLang="en-US" sz="2000"/>
              <a:t>含义：对X进行</a:t>
            </a:r>
            <a:r>
              <a:rPr lang="zh-CN" altLang="en-US">
                <a:sym typeface="+mn-ea"/>
              </a:rPr>
              <a:t>MinHash，每一个元素被选中的</a:t>
            </a:r>
            <a:r>
              <a:rPr lang="zh-CN" altLang="en-US" sz="2000"/>
              <a:t>可能性是相等的。</a:t>
            </a:r>
          </a:p>
          <a:p>
            <a:pPr lvl="1"/>
            <a:endParaRPr lang="en-US" altLang="zh-CN"/>
          </a:p>
        </p:txBody>
      </p:sp>
      <p:pic>
        <p:nvPicPr>
          <p:cNvPr id="4" name="图片 3"/>
          <p:cNvPicPr>
            <a:picLocks noChangeAspect="1"/>
          </p:cNvPicPr>
          <p:nvPr/>
        </p:nvPicPr>
        <p:blipFill>
          <a:blip r:embed="rId3"/>
          <a:stretch>
            <a:fillRect/>
          </a:stretch>
        </p:blipFill>
        <p:spPr>
          <a:xfrm>
            <a:off x="2907665" y="1864360"/>
            <a:ext cx="4829175" cy="552450"/>
          </a:xfrm>
          <a:prstGeom prst="rect">
            <a:avLst/>
          </a:prstGeom>
        </p:spPr>
      </p:pic>
      <p:pic>
        <p:nvPicPr>
          <p:cNvPr id="5" name="图片 4"/>
          <p:cNvPicPr>
            <a:picLocks noChangeAspect="1"/>
          </p:cNvPicPr>
          <p:nvPr/>
        </p:nvPicPr>
        <p:blipFill>
          <a:blip r:embed="rId4"/>
          <a:stretch>
            <a:fillRect/>
          </a:stretch>
        </p:blipFill>
        <p:spPr>
          <a:xfrm>
            <a:off x="1964055" y="3279775"/>
            <a:ext cx="3272790" cy="391795"/>
          </a:xfrm>
          <a:prstGeom prst="rect">
            <a:avLst/>
          </a:prstGeom>
        </p:spPr>
      </p:pic>
      <p:pic>
        <p:nvPicPr>
          <p:cNvPr id="7" name="图片 6"/>
          <p:cNvPicPr>
            <a:picLocks noChangeAspect="1"/>
          </p:cNvPicPr>
          <p:nvPr/>
        </p:nvPicPr>
        <p:blipFill>
          <a:blip r:embed="rId5"/>
          <a:stretch>
            <a:fillRect/>
          </a:stretch>
        </p:blipFill>
        <p:spPr>
          <a:xfrm>
            <a:off x="1249680" y="4935855"/>
            <a:ext cx="5613400" cy="1719580"/>
          </a:xfrm>
          <a:prstGeom prst="rect">
            <a:avLst/>
          </a:prstGeom>
        </p:spPr>
      </p:pic>
      <p:sp>
        <p:nvSpPr>
          <p:cNvPr id="6" name="灯片编号占位符 5"/>
          <p:cNvSpPr>
            <a:spLocks noGrp="1"/>
          </p:cNvSpPr>
          <p:nvPr>
            <p:ph type="sldNum" sz="quarter" idx="12"/>
          </p:nvPr>
        </p:nvSpPr>
        <p:spPr/>
        <p:txBody>
          <a:bodyPr/>
          <a:lstStyle/>
          <a:p>
            <a:fld id="{49AE70B2-8BF9-45C0-BB95-33D1B9D3A854}" type="slidenum">
              <a:rPr lang="zh-CN" altLang="en-US" smtClean="0"/>
              <a:t>143</a:t>
            </a:fld>
            <a:endParaRPr lang="zh-CN" altLang="en-US"/>
          </a:p>
        </p:txBody>
      </p:sp>
    </p:spTree>
    <p:custDataLst>
      <p:tags r:id="rId1"/>
    </p:custData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直观的例子</a:t>
            </a:r>
          </a:p>
        </p:txBody>
      </p:sp>
      <p:sp>
        <p:nvSpPr>
          <p:cNvPr id="3" name="内容占位符 2"/>
          <p:cNvSpPr>
            <a:spLocks noGrp="1"/>
          </p:cNvSpPr>
          <p:nvPr>
            <p:ph idx="1"/>
          </p:nvPr>
        </p:nvSpPr>
        <p:spPr>
          <a:xfrm>
            <a:off x="628650" y="1424940"/>
            <a:ext cx="7887335" cy="4752340"/>
          </a:xfrm>
        </p:spPr>
        <p:txBody>
          <a:bodyPr/>
          <a:lstStyle/>
          <a:p>
            <a:r>
              <a:rPr lang="zh-CN" altLang="en-US"/>
              <a:t>给定两列</a:t>
            </a:r>
            <a:r>
              <a:rPr lang="en-US" altLang="zh-CN"/>
              <a:t>C1C2</a:t>
            </a:r>
            <a:r>
              <a:rPr lang="zh-CN" altLang="en-US"/>
              <a:t>和行</a:t>
            </a:r>
            <a:r>
              <a:rPr lang="en-US" altLang="zh-CN"/>
              <a:t>ABCD</a:t>
            </a:r>
          </a:p>
          <a:p>
            <a:r>
              <a:rPr lang="en-US" altLang="zh-CN"/>
              <a:t>定义：a = A类行的数量，依此类推。</a:t>
            </a:r>
          </a:p>
          <a:p>
            <a:r>
              <a:rPr lang="zh-CN" altLang="en-US"/>
              <a:t>根据</a:t>
            </a:r>
            <a:r>
              <a:rPr lang="en-US" altLang="zh-CN"/>
              <a:t>Jaccard</a:t>
            </a:r>
            <a:r>
              <a:rPr lang="zh-CN" altLang="en-US"/>
              <a:t>相似度定义可得：</a:t>
            </a:r>
          </a:p>
          <a:p>
            <a:endParaRPr lang="zh-CN" altLang="en-US"/>
          </a:p>
          <a:p>
            <a:r>
              <a:rPr lang="en-US" altLang="zh-CN"/>
              <a:t>MinHash</a:t>
            </a:r>
            <a:r>
              <a:rPr lang="zh-CN" altLang="en-US"/>
              <a:t>性质指出</a:t>
            </a:r>
          </a:p>
          <a:p>
            <a:endParaRPr lang="zh-CN" altLang="en-US"/>
          </a:p>
          <a:p>
            <a:r>
              <a:rPr lang="zh-CN" altLang="en-US">
                <a:sym typeface="+mn-ea"/>
              </a:rPr>
              <a:t>沿着</a:t>
            </a:r>
            <a:r>
              <a:rPr lang="zh-CN" altLang="en-US"/>
              <a:t>打乱顺序的列C</a:t>
            </a:r>
            <a:r>
              <a:rPr lang="en-US" altLang="zh-CN"/>
              <a:t>1</a:t>
            </a:r>
            <a:r>
              <a:rPr lang="zh-CN" altLang="en-US"/>
              <a:t>和C2往下看，直到看到一个1。</a:t>
            </a:r>
          </a:p>
          <a:p>
            <a:pPr lvl="1"/>
            <a:r>
              <a:rPr lang="zh-CN" altLang="en-US"/>
              <a:t>如果是A类行，那么h(C1)=h(C2)；</a:t>
            </a:r>
          </a:p>
          <a:p>
            <a:pPr lvl="1"/>
            <a:r>
              <a:rPr lang="zh-CN" altLang="en-US"/>
              <a:t>如果是B类或C类行，则不相等。</a:t>
            </a:r>
          </a:p>
          <a:p>
            <a:endParaRPr lang="zh-CN" altLang="en-US"/>
          </a:p>
        </p:txBody>
      </p:sp>
      <p:pic>
        <p:nvPicPr>
          <p:cNvPr id="5" name="图片 4"/>
          <p:cNvPicPr>
            <a:picLocks noChangeAspect="1"/>
          </p:cNvPicPr>
          <p:nvPr/>
        </p:nvPicPr>
        <p:blipFill>
          <a:blip r:embed="rId3"/>
          <a:stretch>
            <a:fillRect/>
          </a:stretch>
        </p:blipFill>
        <p:spPr>
          <a:xfrm>
            <a:off x="6438265" y="1424940"/>
            <a:ext cx="2545715" cy="1863090"/>
          </a:xfrm>
          <a:prstGeom prst="rect">
            <a:avLst/>
          </a:prstGeom>
        </p:spPr>
      </p:pic>
      <p:pic>
        <p:nvPicPr>
          <p:cNvPr id="7" name="图片 6"/>
          <p:cNvPicPr>
            <a:picLocks noChangeAspect="1"/>
          </p:cNvPicPr>
          <p:nvPr/>
        </p:nvPicPr>
        <p:blipFill>
          <a:blip r:embed="rId4"/>
          <a:stretch>
            <a:fillRect/>
          </a:stretch>
        </p:blipFill>
        <p:spPr>
          <a:xfrm>
            <a:off x="1097915" y="3000375"/>
            <a:ext cx="3752850" cy="428625"/>
          </a:xfrm>
          <a:prstGeom prst="rect">
            <a:avLst/>
          </a:prstGeom>
        </p:spPr>
      </p:pic>
      <p:pic>
        <p:nvPicPr>
          <p:cNvPr id="8" name="图片 7"/>
          <p:cNvPicPr>
            <a:picLocks noChangeAspect="1"/>
          </p:cNvPicPr>
          <p:nvPr/>
        </p:nvPicPr>
        <p:blipFill>
          <a:blip r:embed="rId5"/>
          <a:stretch>
            <a:fillRect/>
          </a:stretch>
        </p:blipFill>
        <p:spPr>
          <a:xfrm>
            <a:off x="807085" y="3937635"/>
            <a:ext cx="4467225" cy="44767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144</a:t>
            </a:fld>
            <a:endParaRPr lang="zh-CN" altLang="en-US"/>
          </a:p>
        </p:txBody>
      </p:sp>
    </p:spTree>
    <p:custDataLst>
      <p:tags r:id="rId1"/>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签名相似度</a:t>
            </a:r>
          </a:p>
        </p:txBody>
      </p:sp>
      <p:sp>
        <p:nvSpPr>
          <p:cNvPr id="3" name="内容占位符 2"/>
          <p:cNvSpPr>
            <a:spLocks noGrp="1"/>
          </p:cNvSpPr>
          <p:nvPr>
            <p:ph idx="1"/>
          </p:nvPr>
        </p:nvSpPr>
        <p:spPr/>
        <p:txBody>
          <a:bodyPr/>
          <a:lstStyle/>
          <a:p>
            <a:r>
              <a:rPr lang="zh-CN" altLang="en-US"/>
              <a:t>已知：</a:t>
            </a:r>
          </a:p>
          <a:p>
            <a:r>
              <a:rPr lang="zh-CN" altLang="en-US"/>
              <a:t>现在推广到多个哈希函数。</a:t>
            </a:r>
          </a:p>
          <a:p>
            <a:r>
              <a:rPr lang="zh-CN" altLang="en-US">
                <a:solidFill>
                  <a:schemeClr val="tx1"/>
                </a:solidFill>
              </a:rPr>
              <a:t>两个签名的相似度是指它们在多个哈希函数中取值相同的部分所</a:t>
            </a:r>
            <a:r>
              <a:rPr lang="zh-CN" altLang="en-US"/>
              <a:t>占的比例。</a:t>
            </a:r>
          </a:p>
          <a:p>
            <a:r>
              <a:rPr lang="zh-CN" altLang="en-US"/>
              <a:t>因此，两个签名的期望相似度等于这些签名所代表的列或集合的</a:t>
            </a:r>
            <a:r>
              <a:rPr lang="en-US" altLang="zh-CN"/>
              <a:t>Jaccard</a:t>
            </a:r>
            <a:r>
              <a:rPr lang="zh-CN" altLang="en-US"/>
              <a:t>相似度。</a:t>
            </a:r>
          </a:p>
          <a:p>
            <a:pPr lvl="1"/>
            <a:r>
              <a:rPr lang="zh-CN" altLang="en-US"/>
              <a:t>而且签名越长，预期误差就会越小。</a:t>
            </a:r>
            <a:endParaRPr lang="en-US" altLang="zh-CN"/>
          </a:p>
        </p:txBody>
      </p:sp>
      <p:pic>
        <p:nvPicPr>
          <p:cNvPr id="8" name="图片 7"/>
          <p:cNvPicPr>
            <a:picLocks noChangeAspect="1"/>
          </p:cNvPicPr>
          <p:nvPr/>
        </p:nvPicPr>
        <p:blipFill>
          <a:blip r:embed="rId3"/>
          <a:stretch>
            <a:fillRect/>
          </a:stretch>
        </p:blipFill>
        <p:spPr>
          <a:xfrm>
            <a:off x="2338070" y="1424940"/>
            <a:ext cx="4467225" cy="44767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145</a:t>
            </a:fld>
            <a:endParaRPr lang="zh-CN" altLang="en-US"/>
          </a:p>
        </p:txBody>
      </p:sp>
    </p:spTree>
    <p:custDataLst>
      <p:tags r:id="rId1"/>
    </p:custData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签名相似度的例子</a:t>
            </a:r>
          </a:p>
        </p:txBody>
      </p:sp>
      <p:pic>
        <p:nvPicPr>
          <p:cNvPr id="4" name="图片 3"/>
          <p:cNvPicPr>
            <a:picLocks noChangeAspect="1"/>
          </p:cNvPicPr>
          <p:nvPr/>
        </p:nvPicPr>
        <p:blipFill>
          <a:blip r:embed="rId3"/>
          <a:stretch>
            <a:fillRect/>
          </a:stretch>
        </p:blipFill>
        <p:spPr>
          <a:xfrm>
            <a:off x="628650" y="1517650"/>
            <a:ext cx="7859395" cy="4575810"/>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146</a:t>
            </a:fld>
            <a:endParaRPr lang="zh-CN" altLang="en-US"/>
          </a:p>
        </p:txBody>
      </p:sp>
    </p:spTree>
    <p:custDataLst>
      <p:tags r:id="rId1"/>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en-US" altLang="zh-CN" sz="4400" dirty="0"/>
              <a:t>MinHash</a:t>
            </a:r>
            <a:r>
              <a:rPr lang="zh-CN" altLang="en-US" sz="4400" dirty="0"/>
              <a:t>准确性计算</a:t>
            </a:r>
          </a:p>
        </p:txBody>
      </p:sp>
      <p:sp>
        <p:nvSpPr>
          <p:cNvPr id="4" name="标题 3"/>
          <p:cNvSpPr>
            <a:spLocks noGrp="1"/>
          </p:cNvSpPr>
          <p:nvPr>
            <p:ph type="title"/>
          </p:nvPr>
        </p:nvSpPr>
        <p:spPr/>
        <p:txBody>
          <a:bodyPr/>
          <a:lstStyle/>
          <a:p>
            <a:r>
              <a:rPr lang="en-US" altLang="zh-CN" dirty="0">
                <a:sym typeface="+mn-ea"/>
              </a:rPr>
              <a:t>2.3.1 基于哈希的索引</a:t>
            </a:r>
            <a:endParaRPr dirty="0">
              <a:sym typeface="+mn-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147</a:t>
            </a:fld>
            <a:endParaRPr lang="zh-CN" altLang="en-US"/>
          </a:p>
        </p:txBody>
      </p:sp>
    </p:spTree>
    <p:custDataLst>
      <p:tags r:id="rId1"/>
    </p:custData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完整的</a:t>
            </a:r>
            <a:r>
              <a:rPr lang="en-US" altLang="zh-CN"/>
              <a:t>LSH</a:t>
            </a:r>
            <a:r>
              <a:rPr lang="zh-CN" altLang="en-US"/>
              <a:t>流程</a:t>
            </a:r>
          </a:p>
        </p:txBody>
      </p:sp>
      <p:sp>
        <p:nvSpPr>
          <p:cNvPr id="3" name="内容占位符 2"/>
          <p:cNvSpPr>
            <a:spLocks noGrp="1"/>
          </p:cNvSpPr>
          <p:nvPr>
            <p:ph idx="1"/>
          </p:nvPr>
        </p:nvSpPr>
        <p:spPr/>
        <p:txBody>
          <a:bodyPr/>
          <a:lstStyle/>
          <a:p>
            <a:r>
              <a:rPr lang="zh-CN" altLang="en-US"/>
              <a:t>流程：为简化只用一个</a:t>
            </a:r>
            <a:r>
              <a:rPr lang="en-US" altLang="zh-CN"/>
              <a:t>hash</a:t>
            </a:r>
            <a:r>
              <a:rPr lang="zh-CN" altLang="en-US"/>
              <a:t>函数计算签名</a:t>
            </a:r>
          </a:p>
          <a:p>
            <a:pPr lvl="1"/>
            <a:r>
              <a:rPr lang="zh-CN" altLang="en-US"/>
              <a:t>离线对数据集进行</a:t>
            </a:r>
            <a:r>
              <a:rPr lang="en-US" altLang="zh-CN"/>
              <a:t>MinHash</a:t>
            </a:r>
            <a:r>
              <a:rPr lang="zh-CN" altLang="en-US"/>
              <a:t>得到签名矩阵</a:t>
            </a:r>
          </a:p>
          <a:p>
            <a:pPr lvl="1"/>
            <a:r>
              <a:rPr lang="zh-CN" altLang="en-US"/>
              <a:t>在线查询对</a:t>
            </a:r>
            <a:r>
              <a:rPr lang="en-US" altLang="zh-CN"/>
              <a:t>q</a:t>
            </a:r>
            <a:r>
              <a:rPr lang="zh-CN" altLang="en-US"/>
              <a:t>进行</a:t>
            </a:r>
            <a:r>
              <a:rPr lang="en-US" altLang="zh-CN"/>
              <a:t>MinHash</a:t>
            </a:r>
            <a:r>
              <a:rPr lang="zh-CN" altLang="en-US"/>
              <a:t>得到一个签名，例如</a:t>
            </a:r>
            <a:r>
              <a:rPr lang="en-US" altLang="zh-CN"/>
              <a:t>2</a:t>
            </a:r>
          </a:p>
          <a:p>
            <a:pPr lvl="1"/>
            <a:r>
              <a:rPr lang="zh-CN" altLang="en-US"/>
              <a:t>候选集：桶</a:t>
            </a:r>
            <a:r>
              <a:rPr lang="en-US" altLang="zh-CN"/>
              <a:t>2</a:t>
            </a:r>
            <a:r>
              <a:rPr lang="zh-CN" altLang="en-US"/>
              <a:t>对应的集合，即列</a:t>
            </a:r>
            <a:r>
              <a:rPr lang="en-US" altLang="zh-CN"/>
              <a:t>1</a:t>
            </a:r>
            <a:r>
              <a:rPr lang="zh-CN" altLang="en-US"/>
              <a:t>和列</a:t>
            </a:r>
            <a:r>
              <a:rPr lang="en-US" altLang="zh-CN"/>
              <a:t>4</a:t>
            </a:r>
            <a:endParaRPr lang="zh-CN" altLang="en-US"/>
          </a:p>
          <a:p>
            <a:pPr lvl="1"/>
            <a:endParaRPr lang="zh-CN" altLang="en-US"/>
          </a:p>
          <a:p>
            <a:pPr lvl="0"/>
            <a:r>
              <a:rPr lang="zh-CN" altLang="en-US"/>
              <a:t>准确性怎么样？</a:t>
            </a:r>
          </a:p>
          <a:p>
            <a:pPr lvl="1"/>
            <a:endParaRPr lang="zh-CN" altLang="en-US"/>
          </a:p>
        </p:txBody>
      </p:sp>
      <p:pic>
        <p:nvPicPr>
          <p:cNvPr id="6" name="图片 5"/>
          <p:cNvPicPr>
            <a:picLocks noChangeAspect="1"/>
          </p:cNvPicPr>
          <p:nvPr/>
        </p:nvPicPr>
        <p:blipFill>
          <a:blip r:embed="rId3"/>
          <a:stretch>
            <a:fillRect/>
          </a:stretch>
        </p:blipFill>
        <p:spPr>
          <a:xfrm>
            <a:off x="2582545" y="4278630"/>
            <a:ext cx="3714750" cy="149542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148</a:t>
            </a:fld>
            <a:endParaRPr lang="zh-CN" altLang="en-US"/>
          </a:p>
        </p:txBody>
      </p:sp>
    </p:spTree>
    <p:custDataLst>
      <p:tags r:id="rId1"/>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理想的</a:t>
            </a:r>
            <a:r>
              <a:rPr lang="en-US" altLang="zh-CN">
                <a:sym typeface="+mn-ea"/>
              </a:rPr>
              <a:t>LSH</a:t>
            </a:r>
            <a:endParaRPr lang="zh-CN" altLang="en-US"/>
          </a:p>
        </p:txBody>
      </p:sp>
      <p:sp>
        <p:nvSpPr>
          <p:cNvPr id="3" name="内容占位符 2"/>
          <p:cNvSpPr>
            <a:spLocks noGrp="1"/>
          </p:cNvSpPr>
          <p:nvPr>
            <p:ph idx="1"/>
          </p:nvPr>
        </p:nvSpPr>
        <p:spPr/>
        <p:txBody>
          <a:bodyPr/>
          <a:lstStyle/>
          <a:p>
            <a:r>
              <a:rPr lang="zh-CN" altLang="en-US"/>
              <a:t>范围查询：</a:t>
            </a:r>
            <a:r>
              <a:rPr lang="zh-CN" altLang="en-US">
                <a:sym typeface="+mn-ea"/>
              </a:rPr>
              <a:t>找</a:t>
            </a:r>
            <a:r>
              <a:rPr lang="en-US" altLang="zh-CN">
                <a:sym typeface="+mn-ea"/>
              </a:rPr>
              <a:t>Jaccard</a:t>
            </a:r>
            <a:r>
              <a:rPr lang="zh-CN" altLang="en-US">
                <a:sym typeface="+mn-ea"/>
              </a:rPr>
              <a:t>相似度至少为s的集合</a:t>
            </a:r>
          </a:p>
          <a:p>
            <a:r>
              <a:rPr lang="zh-CN" altLang="en-US">
                <a:sym typeface="+mn-ea"/>
              </a:rPr>
              <a:t>理想的</a:t>
            </a:r>
            <a:r>
              <a:rPr lang="en-US" altLang="zh-CN">
                <a:sym typeface="+mn-ea"/>
              </a:rPr>
              <a:t>LSH</a:t>
            </a:r>
            <a:r>
              <a:rPr lang="zh-CN" altLang="en-US"/>
              <a:t>：如果两个集合的相似度高于</a:t>
            </a:r>
            <a:r>
              <a:rPr lang="en-US" altLang="zh-CN"/>
              <a:t>s</a:t>
            </a:r>
            <a:r>
              <a:rPr lang="zh-CN" altLang="en-US"/>
              <a:t>就一定分到一个桶里，否则就一定不</a:t>
            </a:r>
          </a:p>
          <a:p>
            <a:pPr lvl="1"/>
            <a:r>
              <a:rPr lang="zh-CN" altLang="en-US"/>
              <a:t>在查询映射的桶可以找到所有符合要求的结果</a:t>
            </a:r>
          </a:p>
        </p:txBody>
      </p:sp>
      <p:pic>
        <p:nvPicPr>
          <p:cNvPr id="6" name="图片 5"/>
          <p:cNvPicPr>
            <a:picLocks noChangeAspect="1"/>
          </p:cNvPicPr>
          <p:nvPr/>
        </p:nvPicPr>
        <p:blipFill>
          <a:blip r:embed="rId3"/>
          <a:stretch>
            <a:fillRect/>
          </a:stretch>
        </p:blipFill>
        <p:spPr>
          <a:xfrm>
            <a:off x="1538605" y="3265170"/>
            <a:ext cx="6067425" cy="352996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149</a:t>
            </a:fld>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BF1C7-924B-B279-9393-8116F0326936}"/>
              </a:ext>
            </a:extLst>
          </p:cNvPr>
          <p:cNvSpPr>
            <a:spLocks noGrp="1"/>
          </p:cNvSpPr>
          <p:nvPr>
            <p:ph type="title"/>
          </p:nvPr>
        </p:nvSpPr>
        <p:spPr/>
        <p:txBody>
          <a:bodyPr/>
          <a:lstStyle/>
          <a:p>
            <a:r>
              <a:rPr lang="zh-CN" altLang="en-US" dirty="0">
                <a:sym typeface="+mn-ea"/>
              </a:rPr>
              <a:t>向量检索</a:t>
            </a:r>
            <a:endParaRPr kumimoji="1" lang="zh-CN" altLang="en-US" dirty="0"/>
          </a:p>
        </p:txBody>
      </p:sp>
      <p:sp>
        <p:nvSpPr>
          <p:cNvPr id="4" name="灯片编号占位符 3">
            <a:extLst>
              <a:ext uri="{FF2B5EF4-FFF2-40B4-BE49-F238E27FC236}">
                <a16:creationId xmlns:a16="http://schemas.microsoft.com/office/drawing/2014/main" id="{4A342D25-1F26-74A5-9FE4-548BB9E35C5A}"/>
              </a:ext>
            </a:extLst>
          </p:cNvPr>
          <p:cNvSpPr>
            <a:spLocks noGrp="1"/>
          </p:cNvSpPr>
          <p:nvPr>
            <p:ph type="sldNum" sz="quarter" idx="12"/>
          </p:nvPr>
        </p:nvSpPr>
        <p:spPr/>
        <p:txBody>
          <a:bodyPr/>
          <a:lstStyle/>
          <a:p>
            <a:fld id="{49AE70B2-8BF9-45C0-BB95-33D1B9D3A854}" type="slidenum">
              <a:rPr lang="zh-CN" altLang="en-US" smtClean="0"/>
              <a:t>15</a:t>
            </a:fld>
            <a:endParaRPr lang="zh-CN" altLang="en-US"/>
          </a:p>
        </p:txBody>
      </p:sp>
      <p:sp>
        <p:nvSpPr>
          <p:cNvPr id="5" name="灯片编号占位符 3">
            <a:extLst>
              <a:ext uri="{FF2B5EF4-FFF2-40B4-BE49-F238E27FC236}">
                <a16:creationId xmlns:a16="http://schemas.microsoft.com/office/drawing/2014/main" id="{2928749F-E682-A1A8-2AFE-810DBA0368E6}"/>
              </a:ext>
            </a:extLst>
          </p:cNvPr>
          <p:cNvSpPr txBox="1">
            <a:spLocks/>
          </p:cNvSpPr>
          <p:nvPr/>
        </p:nvSpPr>
        <p:spPr>
          <a:xfrm>
            <a:off x="605675" y="4033403"/>
            <a:ext cx="664945" cy="3591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38DF745-7D3F-47F4-83A3-874385CFAA69}" type="slidenum">
              <a:rPr lang="en-US" smtClean="0">
                <a:latin typeface="Times New Roman" panose="02020603050405020304" pitchFamily="18" charset="0"/>
                <a:ea typeface="黑体" panose="02010609060101010101" pitchFamily="49" charset="-122"/>
                <a:cs typeface="+mn-ea"/>
                <a:sym typeface="Times New Roman" panose="02020603050405020304" pitchFamily="18" charset="0"/>
              </a:rPr>
              <a:pPr/>
              <a:t>15</a:t>
            </a:fld>
            <a:endParaRPr 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6" name="文本框 5">
            <a:extLst>
              <a:ext uri="{FF2B5EF4-FFF2-40B4-BE49-F238E27FC236}">
                <a16:creationId xmlns:a16="http://schemas.microsoft.com/office/drawing/2014/main" id="{E34FB04B-7027-CD5A-AA96-98CB2021CE08}"/>
              </a:ext>
            </a:extLst>
          </p:cNvPr>
          <p:cNvSpPr txBox="1"/>
          <p:nvPr>
            <p:custDataLst>
              <p:tags r:id="rId1"/>
            </p:custDataLst>
          </p:nvPr>
        </p:nvSpPr>
        <p:spPr>
          <a:xfrm>
            <a:off x="4698365" y="5716588"/>
            <a:ext cx="1943735" cy="460375"/>
          </a:xfrm>
          <a:prstGeom prst="rect">
            <a:avLst/>
          </a:prstGeom>
          <a:noFill/>
        </p:spPr>
        <p:txBody>
          <a:bodyPr wrap="square" rtlCol="0" anchor="t">
            <a:spAutoFit/>
          </a:bodyPr>
          <a:lstStyle/>
          <a:p>
            <a:pPr algn="ctr"/>
            <a:r>
              <a:rPr lang="zh-CN" altLang="en-US" sz="2400" dirty="0">
                <a:latin typeface="Times New Roman" panose="02020603050405020304" pitchFamily="18" charset="0"/>
                <a:ea typeface="黑体" panose="02010609060101010101" pitchFamily="49" charset="-122"/>
                <a:cs typeface="+mn-ea"/>
                <a:sym typeface="Times New Roman" panose="02020603050405020304" pitchFamily="18" charset="0"/>
              </a:rPr>
              <a:t>高维空间</a:t>
            </a:r>
          </a:p>
        </p:txBody>
      </p:sp>
      <p:grpSp>
        <p:nvGrpSpPr>
          <p:cNvPr id="7" name="组合 6">
            <a:extLst>
              <a:ext uri="{FF2B5EF4-FFF2-40B4-BE49-F238E27FC236}">
                <a16:creationId xmlns:a16="http://schemas.microsoft.com/office/drawing/2014/main" id="{01179478-8AAA-1921-46B7-9EBD427A90FE}"/>
              </a:ext>
            </a:extLst>
          </p:cNvPr>
          <p:cNvGrpSpPr/>
          <p:nvPr/>
        </p:nvGrpSpPr>
        <p:grpSpPr>
          <a:xfrm>
            <a:off x="4321175" y="3396933"/>
            <a:ext cx="2343150" cy="1815465"/>
            <a:chOff x="13214" y="5507"/>
            <a:chExt cx="3690" cy="2859"/>
          </a:xfrm>
        </p:grpSpPr>
        <p:sp>
          <p:nvSpPr>
            <p:cNvPr id="8" name="椭圆 7">
              <a:extLst>
                <a:ext uri="{FF2B5EF4-FFF2-40B4-BE49-F238E27FC236}">
                  <a16:creationId xmlns:a16="http://schemas.microsoft.com/office/drawing/2014/main" id="{57C4191F-BDD2-54EF-E871-F62813A86E93}"/>
                </a:ext>
              </a:extLst>
            </p:cNvPr>
            <p:cNvSpPr/>
            <p:nvPr/>
          </p:nvSpPr>
          <p:spPr>
            <a:xfrm>
              <a:off x="13778" y="5545"/>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9" name="椭圆 8">
              <a:extLst>
                <a:ext uri="{FF2B5EF4-FFF2-40B4-BE49-F238E27FC236}">
                  <a16:creationId xmlns:a16="http://schemas.microsoft.com/office/drawing/2014/main" id="{FDB5FC41-35DC-A4D8-423D-74547CBDF8E3}"/>
                </a:ext>
              </a:extLst>
            </p:cNvPr>
            <p:cNvSpPr/>
            <p:nvPr>
              <p:custDataLst>
                <p:tags r:id="rId15"/>
              </p:custDataLst>
            </p:nvPr>
          </p:nvSpPr>
          <p:spPr>
            <a:xfrm>
              <a:off x="13214" y="6428"/>
              <a:ext cx="273" cy="273"/>
            </a:xfrm>
            <a:prstGeom prst="ellipse">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0" name="椭圆 9">
              <a:extLst>
                <a:ext uri="{FF2B5EF4-FFF2-40B4-BE49-F238E27FC236}">
                  <a16:creationId xmlns:a16="http://schemas.microsoft.com/office/drawing/2014/main" id="{EC4B0381-77BD-B900-B903-2BFEC1771B9F}"/>
                </a:ext>
              </a:extLst>
            </p:cNvPr>
            <p:cNvSpPr/>
            <p:nvPr>
              <p:custDataLst>
                <p:tags r:id="rId16"/>
              </p:custDataLst>
            </p:nvPr>
          </p:nvSpPr>
          <p:spPr>
            <a:xfrm>
              <a:off x="14202" y="5818"/>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1" name="椭圆 10">
              <a:extLst>
                <a:ext uri="{FF2B5EF4-FFF2-40B4-BE49-F238E27FC236}">
                  <a16:creationId xmlns:a16="http://schemas.microsoft.com/office/drawing/2014/main" id="{F390A168-E499-5A1E-744B-152AB1B41D4F}"/>
                </a:ext>
              </a:extLst>
            </p:cNvPr>
            <p:cNvSpPr/>
            <p:nvPr>
              <p:custDataLst>
                <p:tags r:id="rId17"/>
              </p:custDataLst>
            </p:nvPr>
          </p:nvSpPr>
          <p:spPr>
            <a:xfrm>
              <a:off x="13995" y="6750"/>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2" name="椭圆 11">
              <a:extLst>
                <a:ext uri="{FF2B5EF4-FFF2-40B4-BE49-F238E27FC236}">
                  <a16:creationId xmlns:a16="http://schemas.microsoft.com/office/drawing/2014/main" id="{75BFCF25-DA3B-145E-1915-9DE0A93C9D3D}"/>
                </a:ext>
              </a:extLst>
            </p:cNvPr>
            <p:cNvSpPr/>
            <p:nvPr>
              <p:custDataLst>
                <p:tags r:id="rId18"/>
              </p:custDataLst>
            </p:nvPr>
          </p:nvSpPr>
          <p:spPr>
            <a:xfrm>
              <a:off x="14402" y="6241"/>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3" name="椭圆 12">
              <a:extLst>
                <a:ext uri="{FF2B5EF4-FFF2-40B4-BE49-F238E27FC236}">
                  <a16:creationId xmlns:a16="http://schemas.microsoft.com/office/drawing/2014/main" id="{E4733826-8321-586F-50A6-E5DC0A019113}"/>
                </a:ext>
              </a:extLst>
            </p:cNvPr>
            <p:cNvSpPr/>
            <p:nvPr>
              <p:custDataLst>
                <p:tags r:id="rId19"/>
              </p:custDataLst>
            </p:nvPr>
          </p:nvSpPr>
          <p:spPr>
            <a:xfrm>
              <a:off x="13838" y="7124"/>
              <a:ext cx="273" cy="273"/>
            </a:xfrm>
            <a:prstGeom prst="ellipse">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4" name="椭圆 13">
              <a:extLst>
                <a:ext uri="{FF2B5EF4-FFF2-40B4-BE49-F238E27FC236}">
                  <a16:creationId xmlns:a16="http://schemas.microsoft.com/office/drawing/2014/main" id="{07712E5B-42C1-D4A7-D049-2EED75690B53}"/>
                </a:ext>
              </a:extLst>
            </p:cNvPr>
            <p:cNvSpPr/>
            <p:nvPr>
              <p:custDataLst>
                <p:tags r:id="rId20"/>
              </p:custDataLst>
            </p:nvPr>
          </p:nvSpPr>
          <p:spPr>
            <a:xfrm>
              <a:off x="14826" y="6514"/>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5" name="椭圆 14">
              <a:extLst>
                <a:ext uri="{FF2B5EF4-FFF2-40B4-BE49-F238E27FC236}">
                  <a16:creationId xmlns:a16="http://schemas.microsoft.com/office/drawing/2014/main" id="{CD3A9CC3-1A42-67EE-0C83-D369153EA93E}"/>
                </a:ext>
              </a:extLst>
            </p:cNvPr>
            <p:cNvSpPr/>
            <p:nvPr>
              <p:custDataLst>
                <p:tags r:id="rId21"/>
              </p:custDataLst>
            </p:nvPr>
          </p:nvSpPr>
          <p:spPr>
            <a:xfrm>
              <a:off x="14675" y="7124"/>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6" name="椭圆 15">
              <a:extLst>
                <a:ext uri="{FF2B5EF4-FFF2-40B4-BE49-F238E27FC236}">
                  <a16:creationId xmlns:a16="http://schemas.microsoft.com/office/drawing/2014/main" id="{AEC672D4-0243-4FD1-6087-04144E4F4CDD}"/>
                </a:ext>
              </a:extLst>
            </p:cNvPr>
            <p:cNvSpPr/>
            <p:nvPr>
              <p:custDataLst>
                <p:tags r:id="rId22"/>
              </p:custDataLst>
            </p:nvPr>
          </p:nvSpPr>
          <p:spPr>
            <a:xfrm>
              <a:off x="14853" y="5917"/>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7" name="椭圆 16">
              <a:extLst>
                <a:ext uri="{FF2B5EF4-FFF2-40B4-BE49-F238E27FC236}">
                  <a16:creationId xmlns:a16="http://schemas.microsoft.com/office/drawing/2014/main" id="{E7321FA1-5809-91FA-35B6-D77DFF40161E}"/>
                </a:ext>
              </a:extLst>
            </p:cNvPr>
            <p:cNvSpPr/>
            <p:nvPr>
              <p:custDataLst>
                <p:tags r:id="rId23"/>
              </p:custDataLst>
            </p:nvPr>
          </p:nvSpPr>
          <p:spPr>
            <a:xfrm>
              <a:off x="14475" y="6787"/>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8" name="椭圆 17">
              <a:extLst>
                <a:ext uri="{FF2B5EF4-FFF2-40B4-BE49-F238E27FC236}">
                  <a16:creationId xmlns:a16="http://schemas.microsoft.com/office/drawing/2014/main" id="{9DD3AD85-9DB6-94EA-FCB2-2C4695EBDF8B}"/>
                </a:ext>
              </a:extLst>
            </p:cNvPr>
            <p:cNvSpPr/>
            <p:nvPr>
              <p:custDataLst>
                <p:tags r:id="rId24"/>
              </p:custDataLst>
            </p:nvPr>
          </p:nvSpPr>
          <p:spPr>
            <a:xfrm>
              <a:off x="15314" y="6428"/>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9" name="椭圆 18">
              <a:extLst>
                <a:ext uri="{FF2B5EF4-FFF2-40B4-BE49-F238E27FC236}">
                  <a16:creationId xmlns:a16="http://schemas.microsoft.com/office/drawing/2014/main" id="{7864A8B4-4000-FA48-96D5-F00CDDF3E86A}"/>
                </a:ext>
              </a:extLst>
            </p:cNvPr>
            <p:cNvSpPr/>
            <p:nvPr>
              <p:custDataLst>
                <p:tags r:id="rId25"/>
              </p:custDataLst>
            </p:nvPr>
          </p:nvSpPr>
          <p:spPr>
            <a:xfrm>
              <a:off x="15312" y="6787"/>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0" name="椭圆 19">
              <a:extLst>
                <a:ext uri="{FF2B5EF4-FFF2-40B4-BE49-F238E27FC236}">
                  <a16:creationId xmlns:a16="http://schemas.microsoft.com/office/drawing/2014/main" id="{5A27463D-9F51-01EA-41F7-B4EBFDA78EB1}"/>
                </a:ext>
              </a:extLst>
            </p:cNvPr>
            <p:cNvSpPr/>
            <p:nvPr>
              <p:custDataLst>
                <p:tags r:id="rId26"/>
              </p:custDataLst>
            </p:nvPr>
          </p:nvSpPr>
          <p:spPr>
            <a:xfrm>
              <a:off x="15433" y="7397"/>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1" name="椭圆 20">
              <a:extLst>
                <a:ext uri="{FF2B5EF4-FFF2-40B4-BE49-F238E27FC236}">
                  <a16:creationId xmlns:a16="http://schemas.microsoft.com/office/drawing/2014/main" id="{1AF25C9E-AFCC-93FD-16B4-DE36F15686B0}"/>
                </a:ext>
              </a:extLst>
            </p:cNvPr>
            <p:cNvSpPr/>
            <p:nvPr>
              <p:custDataLst>
                <p:tags r:id="rId27"/>
              </p:custDataLst>
            </p:nvPr>
          </p:nvSpPr>
          <p:spPr>
            <a:xfrm>
              <a:off x="15633" y="7820"/>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2" name="椭圆 21">
              <a:extLst>
                <a:ext uri="{FF2B5EF4-FFF2-40B4-BE49-F238E27FC236}">
                  <a16:creationId xmlns:a16="http://schemas.microsoft.com/office/drawing/2014/main" id="{4E42052A-F2C9-958F-75D0-F1033EABD777}"/>
                </a:ext>
              </a:extLst>
            </p:cNvPr>
            <p:cNvSpPr/>
            <p:nvPr>
              <p:custDataLst>
                <p:tags r:id="rId28"/>
              </p:custDataLst>
            </p:nvPr>
          </p:nvSpPr>
          <p:spPr>
            <a:xfrm>
              <a:off x="16057" y="8093"/>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3" name="椭圆 22">
              <a:extLst>
                <a:ext uri="{FF2B5EF4-FFF2-40B4-BE49-F238E27FC236}">
                  <a16:creationId xmlns:a16="http://schemas.microsoft.com/office/drawing/2014/main" id="{15992838-7DF1-A717-F8CA-DE5A0DEE6134}"/>
                </a:ext>
              </a:extLst>
            </p:cNvPr>
            <p:cNvSpPr/>
            <p:nvPr>
              <p:custDataLst>
                <p:tags r:id="rId29"/>
              </p:custDataLst>
            </p:nvPr>
          </p:nvSpPr>
          <p:spPr>
            <a:xfrm>
              <a:off x="16084" y="7496"/>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4" name="椭圆 23">
              <a:extLst>
                <a:ext uri="{FF2B5EF4-FFF2-40B4-BE49-F238E27FC236}">
                  <a16:creationId xmlns:a16="http://schemas.microsoft.com/office/drawing/2014/main" id="{E2A67E46-FEF0-DA10-DA64-7A8852EDCCF7}"/>
                </a:ext>
              </a:extLst>
            </p:cNvPr>
            <p:cNvSpPr/>
            <p:nvPr>
              <p:custDataLst>
                <p:tags r:id="rId30"/>
              </p:custDataLst>
            </p:nvPr>
          </p:nvSpPr>
          <p:spPr>
            <a:xfrm>
              <a:off x="14051" y="7386"/>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5" name="椭圆 24">
              <a:extLst>
                <a:ext uri="{FF2B5EF4-FFF2-40B4-BE49-F238E27FC236}">
                  <a16:creationId xmlns:a16="http://schemas.microsoft.com/office/drawing/2014/main" id="{D4BACD40-F670-980D-3781-E6DE31742781}"/>
                </a:ext>
              </a:extLst>
            </p:cNvPr>
            <p:cNvSpPr/>
            <p:nvPr>
              <p:custDataLst>
                <p:tags r:id="rId31"/>
              </p:custDataLst>
            </p:nvPr>
          </p:nvSpPr>
          <p:spPr>
            <a:xfrm>
              <a:off x="14888" y="7386"/>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6" name="椭圆 25">
              <a:extLst>
                <a:ext uri="{FF2B5EF4-FFF2-40B4-BE49-F238E27FC236}">
                  <a16:creationId xmlns:a16="http://schemas.microsoft.com/office/drawing/2014/main" id="{EE83B4F4-D182-CB90-C611-A179341CAEC1}"/>
                </a:ext>
              </a:extLst>
            </p:cNvPr>
            <p:cNvSpPr/>
            <p:nvPr>
              <p:custDataLst>
                <p:tags r:id="rId32"/>
              </p:custDataLst>
            </p:nvPr>
          </p:nvSpPr>
          <p:spPr>
            <a:xfrm>
              <a:off x="14675" y="8082"/>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7" name="椭圆 26">
              <a:extLst>
                <a:ext uri="{FF2B5EF4-FFF2-40B4-BE49-F238E27FC236}">
                  <a16:creationId xmlns:a16="http://schemas.microsoft.com/office/drawing/2014/main" id="{ECAF121C-9510-DB78-5DC9-A50822E44E40}"/>
                </a:ext>
              </a:extLst>
            </p:cNvPr>
            <p:cNvSpPr/>
            <p:nvPr>
              <p:custDataLst>
                <p:tags r:id="rId33"/>
              </p:custDataLst>
            </p:nvPr>
          </p:nvSpPr>
          <p:spPr>
            <a:xfrm>
              <a:off x="15663" y="7472"/>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8" name="椭圆 27">
              <a:extLst>
                <a:ext uri="{FF2B5EF4-FFF2-40B4-BE49-F238E27FC236}">
                  <a16:creationId xmlns:a16="http://schemas.microsoft.com/office/drawing/2014/main" id="{3B2C8CEA-BAF0-CCC9-2DF2-DF39E3B7B321}"/>
                </a:ext>
              </a:extLst>
            </p:cNvPr>
            <p:cNvSpPr/>
            <p:nvPr>
              <p:custDataLst>
                <p:tags r:id="rId34"/>
              </p:custDataLst>
            </p:nvPr>
          </p:nvSpPr>
          <p:spPr>
            <a:xfrm>
              <a:off x="15512" y="8082"/>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9" name="椭圆 28">
              <a:extLst>
                <a:ext uri="{FF2B5EF4-FFF2-40B4-BE49-F238E27FC236}">
                  <a16:creationId xmlns:a16="http://schemas.microsoft.com/office/drawing/2014/main" id="{87F90A63-6DE4-B6E3-AA48-D59DC8C28780}"/>
                </a:ext>
              </a:extLst>
            </p:cNvPr>
            <p:cNvSpPr/>
            <p:nvPr>
              <p:custDataLst>
                <p:tags r:id="rId35"/>
              </p:custDataLst>
            </p:nvPr>
          </p:nvSpPr>
          <p:spPr>
            <a:xfrm>
              <a:off x="15312" y="7745"/>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0" name="椭圆 29">
              <a:extLst>
                <a:ext uri="{FF2B5EF4-FFF2-40B4-BE49-F238E27FC236}">
                  <a16:creationId xmlns:a16="http://schemas.microsoft.com/office/drawing/2014/main" id="{837956FB-8FD6-A317-A17C-AAFBA3637DEB}"/>
                </a:ext>
              </a:extLst>
            </p:cNvPr>
            <p:cNvSpPr/>
            <p:nvPr>
              <p:custDataLst>
                <p:tags r:id="rId36"/>
              </p:custDataLst>
            </p:nvPr>
          </p:nvSpPr>
          <p:spPr>
            <a:xfrm>
              <a:off x="15343" y="5807"/>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1" name="椭圆 30">
              <a:extLst>
                <a:ext uri="{FF2B5EF4-FFF2-40B4-BE49-F238E27FC236}">
                  <a16:creationId xmlns:a16="http://schemas.microsoft.com/office/drawing/2014/main" id="{BE47E33B-7891-9DA3-D5A0-E221967698FE}"/>
                </a:ext>
              </a:extLst>
            </p:cNvPr>
            <p:cNvSpPr/>
            <p:nvPr>
              <p:custDataLst>
                <p:tags r:id="rId37"/>
              </p:custDataLst>
            </p:nvPr>
          </p:nvSpPr>
          <p:spPr>
            <a:xfrm>
              <a:off x="15767" y="6080"/>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2" name="椭圆 31">
              <a:extLst>
                <a:ext uri="{FF2B5EF4-FFF2-40B4-BE49-F238E27FC236}">
                  <a16:creationId xmlns:a16="http://schemas.microsoft.com/office/drawing/2014/main" id="{1A4DA38A-4619-447E-D173-1B9434BA6D16}"/>
                </a:ext>
              </a:extLst>
            </p:cNvPr>
            <p:cNvSpPr/>
            <p:nvPr>
              <p:custDataLst>
                <p:tags r:id="rId38"/>
              </p:custDataLst>
            </p:nvPr>
          </p:nvSpPr>
          <p:spPr>
            <a:xfrm>
              <a:off x="15616" y="6690"/>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3" name="椭圆 32">
              <a:extLst>
                <a:ext uri="{FF2B5EF4-FFF2-40B4-BE49-F238E27FC236}">
                  <a16:creationId xmlns:a16="http://schemas.microsoft.com/office/drawing/2014/main" id="{CE72F44F-0CFE-2D55-4AF4-B05C6D591239}"/>
                </a:ext>
              </a:extLst>
            </p:cNvPr>
            <p:cNvSpPr/>
            <p:nvPr>
              <p:custDataLst>
                <p:tags r:id="rId39"/>
              </p:custDataLst>
            </p:nvPr>
          </p:nvSpPr>
          <p:spPr>
            <a:xfrm>
              <a:off x="15967" y="6503"/>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4" name="椭圆 33">
              <a:extLst>
                <a:ext uri="{FF2B5EF4-FFF2-40B4-BE49-F238E27FC236}">
                  <a16:creationId xmlns:a16="http://schemas.microsoft.com/office/drawing/2014/main" id="{209DF8A8-81F9-6CDF-7754-E7BACFBA19A9}"/>
                </a:ext>
              </a:extLst>
            </p:cNvPr>
            <p:cNvSpPr/>
            <p:nvPr>
              <p:custDataLst>
                <p:tags r:id="rId40"/>
              </p:custDataLst>
            </p:nvPr>
          </p:nvSpPr>
          <p:spPr>
            <a:xfrm>
              <a:off x="16391" y="6776"/>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5" name="椭圆 34">
              <a:extLst>
                <a:ext uri="{FF2B5EF4-FFF2-40B4-BE49-F238E27FC236}">
                  <a16:creationId xmlns:a16="http://schemas.microsoft.com/office/drawing/2014/main" id="{19CA65D9-C52F-33D3-EDAF-0A1F83A40501}"/>
                </a:ext>
              </a:extLst>
            </p:cNvPr>
            <p:cNvSpPr/>
            <p:nvPr>
              <p:custDataLst>
                <p:tags r:id="rId41"/>
              </p:custDataLst>
            </p:nvPr>
          </p:nvSpPr>
          <p:spPr>
            <a:xfrm>
              <a:off x="16418" y="6179"/>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6" name="椭圆 35">
              <a:extLst>
                <a:ext uri="{FF2B5EF4-FFF2-40B4-BE49-F238E27FC236}">
                  <a16:creationId xmlns:a16="http://schemas.microsoft.com/office/drawing/2014/main" id="{2FDC14C2-0341-FF1F-DF16-DA68FBB2A614}"/>
                </a:ext>
              </a:extLst>
            </p:cNvPr>
            <p:cNvSpPr/>
            <p:nvPr>
              <p:custDataLst>
                <p:tags r:id="rId42"/>
              </p:custDataLst>
            </p:nvPr>
          </p:nvSpPr>
          <p:spPr>
            <a:xfrm>
              <a:off x="16040" y="7049"/>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7" name="椭圆 36">
              <a:extLst>
                <a:ext uri="{FF2B5EF4-FFF2-40B4-BE49-F238E27FC236}">
                  <a16:creationId xmlns:a16="http://schemas.microsoft.com/office/drawing/2014/main" id="{2415FF70-B3D2-A7FE-2DF1-DD8F61CB4BB7}"/>
                </a:ext>
              </a:extLst>
            </p:cNvPr>
            <p:cNvSpPr/>
            <p:nvPr>
              <p:custDataLst>
                <p:tags r:id="rId43"/>
              </p:custDataLst>
            </p:nvPr>
          </p:nvSpPr>
          <p:spPr>
            <a:xfrm>
              <a:off x="16145" y="5831"/>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8" name="椭圆 37">
              <a:extLst>
                <a:ext uri="{FF2B5EF4-FFF2-40B4-BE49-F238E27FC236}">
                  <a16:creationId xmlns:a16="http://schemas.microsoft.com/office/drawing/2014/main" id="{A26A008E-A9AA-B409-03E5-CDB571A516EA}"/>
                </a:ext>
              </a:extLst>
            </p:cNvPr>
            <p:cNvSpPr/>
            <p:nvPr>
              <p:custDataLst>
                <p:tags r:id="rId44"/>
              </p:custDataLst>
            </p:nvPr>
          </p:nvSpPr>
          <p:spPr>
            <a:xfrm>
              <a:off x="16569" y="6104"/>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39" name="椭圆 38">
              <a:extLst>
                <a:ext uri="{FF2B5EF4-FFF2-40B4-BE49-F238E27FC236}">
                  <a16:creationId xmlns:a16="http://schemas.microsoft.com/office/drawing/2014/main" id="{80BE8A4B-10B8-376E-513E-34FD6E107FEC}"/>
                </a:ext>
              </a:extLst>
            </p:cNvPr>
            <p:cNvSpPr/>
            <p:nvPr>
              <p:custDataLst>
                <p:tags r:id="rId45"/>
              </p:custDataLst>
            </p:nvPr>
          </p:nvSpPr>
          <p:spPr>
            <a:xfrm>
              <a:off x="16418" y="6714"/>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0" name="椭圆 39">
              <a:extLst>
                <a:ext uri="{FF2B5EF4-FFF2-40B4-BE49-F238E27FC236}">
                  <a16:creationId xmlns:a16="http://schemas.microsoft.com/office/drawing/2014/main" id="{C62431C1-849A-4B5F-8E29-809AA268E29C}"/>
                </a:ext>
              </a:extLst>
            </p:cNvPr>
            <p:cNvSpPr/>
            <p:nvPr>
              <p:custDataLst>
                <p:tags r:id="rId46"/>
              </p:custDataLst>
            </p:nvPr>
          </p:nvSpPr>
          <p:spPr>
            <a:xfrm>
              <a:off x="16596" y="5507"/>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1" name="椭圆 40">
              <a:extLst>
                <a:ext uri="{FF2B5EF4-FFF2-40B4-BE49-F238E27FC236}">
                  <a16:creationId xmlns:a16="http://schemas.microsoft.com/office/drawing/2014/main" id="{596387C0-58AA-91D4-DC36-1435CD989D73}"/>
                </a:ext>
              </a:extLst>
            </p:cNvPr>
            <p:cNvSpPr/>
            <p:nvPr>
              <p:custDataLst>
                <p:tags r:id="rId47"/>
              </p:custDataLst>
            </p:nvPr>
          </p:nvSpPr>
          <p:spPr>
            <a:xfrm>
              <a:off x="16218" y="6377"/>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2" name="椭圆 41">
              <a:extLst>
                <a:ext uri="{FF2B5EF4-FFF2-40B4-BE49-F238E27FC236}">
                  <a16:creationId xmlns:a16="http://schemas.microsoft.com/office/drawing/2014/main" id="{01FCC751-7375-A848-2BF0-881DB5402E9C}"/>
                </a:ext>
              </a:extLst>
            </p:cNvPr>
            <p:cNvSpPr/>
            <p:nvPr>
              <p:custDataLst>
                <p:tags r:id="rId48"/>
              </p:custDataLst>
            </p:nvPr>
          </p:nvSpPr>
          <p:spPr>
            <a:xfrm>
              <a:off x="16631" y="6976"/>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3" name="椭圆 42">
              <a:extLst>
                <a:ext uri="{FF2B5EF4-FFF2-40B4-BE49-F238E27FC236}">
                  <a16:creationId xmlns:a16="http://schemas.microsoft.com/office/drawing/2014/main" id="{F03BCC55-2C30-B508-ED58-02D0374929BD}"/>
                </a:ext>
              </a:extLst>
            </p:cNvPr>
            <p:cNvSpPr/>
            <p:nvPr>
              <p:custDataLst>
                <p:tags r:id="rId49"/>
              </p:custDataLst>
            </p:nvPr>
          </p:nvSpPr>
          <p:spPr>
            <a:xfrm>
              <a:off x="16418" y="7672"/>
              <a:ext cx="273" cy="273"/>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grpSp>
      <p:sp>
        <p:nvSpPr>
          <p:cNvPr id="44" name="椭圆形标注 43">
            <a:extLst>
              <a:ext uri="{FF2B5EF4-FFF2-40B4-BE49-F238E27FC236}">
                <a16:creationId xmlns:a16="http://schemas.microsoft.com/office/drawing/2014/main" id="{518F00F5-112D-0FD0-A4C6-5727FCBB7EC5}"/>
              </a:ext>
            </a:extLst>
          </p:cNvPr>
          <p:cNvSpPr/>
          <p:nvPr/>
        </p:nvSpPr>
        <p:spPr>
          <a:xfrm>
            <a:off x="1270620" y="2306531"/>
            <a:ext cx="2894965" cy="1121410"/>
          </a:xfrm>
          <a:prstGeom prst="wedgeEllipseCallout">
            <a:avLst>
              <a:gd name="adj1" fmla="val -58971"/>
              <a:gd name="adj2" fmla="val 16230"/>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lIns="36195" rtlCol="0" anchor="ctr"/>
          <a:lstStyle/>
          <a:p>
            <a:pPr algn="ctr"/>
            <a:r>
              <a:rPr lang="en-US" altLang="zh-CN" sz="2000">
                <a:ln>
                  <a:noFill/>
                </a:ln>
                <a:latin typeface="Times New Roman" panose="02020603050405020304" pitchFamily="18" charset="0"/>
                <a:ea typeface="黑体" panose="02010609060101010101" pitchFamily="49" charset="-122"/>
                <a:cs typeface="+mn-ea"/>
                <a:sym typeface="Times New Roman" panose="02020603050405020304" pitchFamily="18" charset="0"/>
              </a:rPr>
              <a:t>Q: </a:t>
            </a:r>
            <a:r>
              <a:rPr lang="zh-CN" altLang="en-US" sz="2000">
                <a:ln>
                  <a:noFill/>
                </a:ln>
                <a:latin typeface="Times New Roman" panose="02020603050405020304" pitchFamily="18" charset="0"/>
                <a:ea typeface="黑体" panose="02010609060101010101" pitchFamily="49" charset="-122"/>
                <a:cs typeface="+mn-ea"/>
                <a:sym typeface="Times New Roman" panose="02020603050405020304" pitchFamily="18" charset="0"/>
              </a:rPr>
              <a:t>查询与孙悟空相关的两款游戏</a:t>
            </a:r>
          </a:p>
        </p:txBody>
      </p:sp>
      <p:sp>
        <p:nvSpPr>
          <p:cNvPr id="45" name="任意多边形 65">
            <a:extLst>
              <a:ext uri="{FF2B5EF4-FFF2-40B4-BE49-F238E27FC236}">
                <a16:creationId xmlns:a16="http://schemas.microsoft.com/office/drawing/2014/main" id="{4909261C-848F-E129-AEEA-55ADA8F4EDF8}"/>
              </a:ext>
            </a:extLst>
          </p:cNvPr>
          <p:cNvSpPr/>
          <p:nvPr>
            <p:custDataLst>
              <p:tags r:id="rId2"/>
            </p:custDataLst>
          </p:nvPr>
        </p:nvSpPr>
        <p:spPr>
          <a:xfrm>
            <a:off x="4102031" y="2966109"/>
            <a:ext cx="3135609" cy="2645489"/>
          </a:xfrm>
          <a:custGeom>
            <a:avLst/>
            <a:gdLst>
              <a:gd name="connsiteX0" fmla="*/ 4460 w 4937"/>
              <a:gd name="connsiteY0" fmla="*/ 487 h 4166"/>
              <a:gd name="connsiteX1" fmla="*/ 610 w 4937"/>
              <a:gd name="connsiteY1" fmla="*/ 406 h 4166"/>
              <a:gd name="connsiteX2" fmla="*/ 115 w 4937"/>
              <a:gd name="connsiteY2" fmla="*/ 2608 h 4166"/>
              <a:gd name="connsiteX3" fmla="*/ 2094 w 4937"/>
              <a:gd name="connsiteY3" fmla="*/ 4166 h 4166"/>
              <a:gd name="connsiteX4" fmla="*/ 4560 w 4937"/>
              <a:gd name="connsiteY4" fmla="*/ 3039 h 4166"/>
              <a:gd name="connsiteX5" fmla="*/ 4431 w 4937"/>
              <a:gd name="connsiteY5" fmla="*/ 502 h 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8" h="4166">
                <a:moveTo>
                  <a:pt x="4460" y="487"/>
                </a:moveTo>
                <a:cubicBezTo>
                  <a:pt x="3605" y="-454"/>
                  <a:pt x="1033" y="226"/>
                  <a:pt x="610" y="406"/>
                </a:cubicBezTo>
                <a:cubicBezTo>
                  <a:pt x="230" y="705"/>
                  <a:pt x="-213" y="2209"/>
                  <a:pt x="115" y="2608"/>
                </a:cubicBezTo>
                <a:cubicBezTo>
                  <a:pt x="129" y="2608"/>
                  <a:pt x="1320" y="4088"/>
                  <a:pt x="2094" y="4166"/>
                </a:cubicBezTo>
                <a:cubicBezTo>
                  <a:pt x="2716" y="4111"/>
                  <a:pt x="4152" y="3654"/>
                  <a:pt x="4560" y="3039"/>
                </a:cubicBezTo>
                <a:cubicBezTo>
                  <a:pt x="4969" y="2424"/>
                  <a:pt x="5201" y="474"/>
                  <a:pt x="4431" y="502"/>
                </a:cubicBezTo>
              </a:path>
            </a:pathLst>
          </a:cu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6" name="文本框 45">
            <a:extLst>
              <a:ext uri="{FF2B5EF4-FFF2-40B4-BE49-F238E27FC236}">
                <a16:creationId xmlns:a16="http://schemas.microsoft.com/office/drawing/2014/main" id="{76D455FC-FAD9-C4B7-19CC-27DD94A1A24A}"/>
              </a:ext>
            </a:extLst>
          </p:cNvPr>
          <p:cNvSpPr txBox="1"/>
          <p:nvPr>
            <p:custDataLst>
              <p:tags r:id="rId3"/>
            </p:custDataLst>
          </p:nvPr>
        </p:nvSpPr>
        <p:spPr>
          <a:xfrm>
            <a:off x="168240" y="5216525"/>
            <a:ext cx="3397885" cy="460375"/>
          </a:xfrm>
          <a:prstGeom prst="rect">
            <a:avLst/>
          </a:prstGeom>
          <a:noFill/>
        </p:spPr>
        <p:txBody>
          <a:bodyPr wrap="square" rtlCol="0" anchor="t">
            <a:spAutoFit/>
          </a:bodyPr>
          <a:lstStyle/>
          <a:p>
            <a:pPr algn="ctr">
              <a:buClrTx/>
              <a:buSzTx/>
              <a:buFontTx/>
            </a:pPr>
            <a:r>
              <a:rPr lang="en-US" altLang="zh-CN" sz="2400" dirty="0">
                <a:latin typeface="Times New Roman" panose="02020603050405020304" pitchFamily="18" charset="0"/>
                <a:ea typeface="黑体" panose="02010609060101010101" pitchFamily="49" charset="-122"/>
                <a:cs typeface="+mn-ea"/>
                <a:sym typeface="Times New Roman" panose="02020603050405020304" pitchFamily="18" charset="0"/>
              </a:rPr>
              <a:t>[ 0.2, 0.4, 0.1</a:t>
            </a:r>
            <a:r>
              <a:rPr lang="zh-CN" altLang="en-US" sz="2400" dirty="0">
                <a:latin typeface="Times New Roman" panose="02020603050405020304" pitchFamily="18" charset="0"/>
                <a:ea typeface="黑体" panose="02010609060101010101" pitchFamily="49" charset="-122"/>
                <a:cs typeface="+mn-ea"/>
                <a:sym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mn-ea"/>
                <a:sym typeface="Times New Roman" panose="02020603050405020304" pitchFamily="18" charset="0"/>
              </a:rPr>
              <a:t>0.2,0.3 ]</a:t>
            </a:r>
          </a:p>
        </p:txBody>
      </p:sp>
      <p:sp>
        <p:nvSpPr>
          <p:cNvPr id="47" name="右箭头 46">
            <a:extLst>
              <a:ext uri="{FF2B5EF4-FFF2-40B4-BE49-F238E27FC236}">
                <a16:creationId xmlns:a16="http://schemas.microsoft.com/office/drawing/2014/main" id="{D73854D2-EE62-645C-251D-C7B47EC405BA}"/>
              </a:ext>
            </a:extLst>
          </p:cNvPr>
          <p:cNvSpPr/>
          <p:nvPr>
            <p:custDataLst>
              <p:tags r:id="rId4"/>
            </p:custDataLst>
          </p:nvPr>
        </p:nvSpPr>
        <p:spPr>
          <a:xfrm rot="5400000">
            <a:off x="1367790" y="3943033"/>
            <a:ext cx="549910" cy="883285"/>
          </a:xfrm>
          <a:prstGeom prst="rightArrow">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800" dirty="0">
              <a:solidFill>
                <a:schemeClr val="bg1"/>
              </a:solidFill>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48" name="文本框 47">
            <a:extLst>
              <a:ext uri="{FF2B5EF4-FFF2-40B4-BE49-F238E27FC236}">
                <a16:creationId xmlns:a16="http://schemas.microsoft.com/office/drawing/2014/main" id="{4DA7EC93-0839-4481-7ADB-15DF1E764060}"/>
              </a:ext>
            </a:extLst>
          </p:cNvPr>
          <p:cNvSpPr txBox="1"/>
          <p:nvPr/>
        </p:nvSpPr>
        <p:spPr>
          <a:xfrm>
            <a:off x="2084705" y="4137978"/>
            <a:ext cx="945515" cy="521970"/>
          </a:xfrm>
          <a:prstGeom prst="rect">
            <a:avLst/>
          </a:prstGeom>
          <a:noFill/>
        </p:spPr>
        <p:txBody>
          <a:bodyPr wrap="square" rtlCol="0" anchor="t">
            <a:spAutoFit/>
          </a:bodyPr>
          <a:lstStyle/>
          <a:p>
            <a:pPr algn="ctr"/>
            <a:r>
              <a:rPr lang="zh-CN" altLang="en-US" sz="2800" dirty="0">
                <a:solidFill>
                  <a:schemeClr val="tx1"/>
                </a:solidFill>
                <a:latin typeface="Times New Roman" panose="02020603050405020304" pitchFamily="18" charset="0"/>
                <a:ea typeface="黑体" panose="02010609060101010101" pitchFamily="49" charset="-122"/>
                <a:cs typeface="+mn-ea"/>
                <a:sym typeface="Times New Roman" panose="02020603050405020304" pitchFamily="18" charset="0"/>
              </a:rPr>
              <a:t>嵌入</a:t>
            </a:r>
          </a:p>
        </p:txBody>
      </p:sp>
      <p:sp>
        <p:nvSpPr>
          <p:cNvPr id="49" name="椭圆 48">
            <a:extLst>
              <a:ext uri="{FF2B5EF4-FFF2-40B4-BE49-F238E27FC236}">
                <a16:creationId xmlns:a16="http://schemas.microsoft.com/office/drawing/2014/main" id="{9F78C133-184E-F65A-C5EF-32FD2C2E81D5}"/>
              </a:ext>
            </a:extLst>
          </p:cNvPr>
          <p:cNvSpPr/>
          <p:nvPr>
            <p:custDataLst>
              <p:tags r:id="rId5"/>
            </p:custDataLst>
          </p:nvPr>
        </p:nvSpPr>
        <p:spPr>
          <a:xfrm>
            <a:off x="4408170" y="4321493"/>
            <a:ext cx="173355" cy="173355"/>
          </a:xfrm>
          <a:prstGeom prst="ellipse">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cxnSp>
        <p:nvCxnSpPr>
          <p:cNvPr id="50" name="直接连接符 68">
            <a:extLst>
              <a:ext uri="{FF2B5EF4-FFF2-40B4-BE49-F238E27FC236}">
                <a16:creationId xmlns:a16="http://schemas.microsoft.com/office/drawing/2014/main" id="{E5896B82-45A4-1C80-0A43-2B28DF847EAD}"/>
              </a:ext>
            </a:extLst>
          </p:cNvPr>
          <p:cNvCxnSpPr>
            <a:cxnSpLocks/>
            <a:endCxn id="49" idx="1"/>
          </p:cNvCxnSpPr>
          <p:nvPr/>
        </p:nvCxnSpPr>
        <p:spPr>
          <a:xfrm flipV="1">
            <a:off x="435429" y="4346880"/>
            <a:ext cx="3998128" cy="994530"/>
          </a:xfrm>
          <a:prstGeom prst="line">
            <a:avLst/>
          </a:prstGeom>
          <a:ln>
            <a:solidFill>
              <a:srgbClr val="C00000"/>
            </a:solidFill>
            <a:prstDash val="sysDash"/>
          </a:ln>
        </p:spPr>
        <p:style>
          <a:lnRef idx="2">
            <a:schemeClr val="accent1"/>
          </a:lnRef>
          <a:fillRef idx="0">
            <a:srgbClr val="FFFFFF"/>
          </a:fillRef>
          <a:effectRef idx="0">
            <a:srgbClr val="FFFFFF"/>
          </a:effectRef>
          <a:fontRef idx="minor">
            <a:schemeClr val="tx1"/>
          </a:fontRef>
        </p:style>
      </p:cxnSp>
      <p:cxnSp>
        <p:nvCxnSpPr>
          <p:cNvPr id="51" name="直接连接符 69">
            <a:extLst>
              <a:ext uri="{FF2B5EF4-FFF2-40B4-BE49-F238E27FC236}">
                <a16:creationId xmlns:a16="http://schemas.microsoft.com/office/drawing/2014/main" id="{6C6AA1C7-70C0-B91C-A786-12A2710F4F90}"/>
              </a:ext>
            </a:extLst>
          </p:cNvPr>
          <p:cNvCxnSpPr>
            <a:cxnSpLocks/>
            <a:endCxn id="49" idx="4"/>
          </p:cNvCxnSpPr>
          <p:nvPr>
            <p:custDataLst>
              <p:tags r:id="rId6"/>
            </p:custDataLst>
          </p:nvPr>
        </p:nvCxnSpPr>
        <p:spPr>
          <a:xfrm flipV="1">
            <a:off x="3300730" y="4494848"/>
            <a:ext cx="1194118" cy="857353"/>
          </a:xfrm>
          <a:prstGeom prst="line">
            <a:avLst/>
          </a:prstGeom>
          <a:ln>
            <a:solidFill>
              <a:srgbClr val="C00000"/>
            </a:solidFill>
            <a:prstDash val="sysDash"/>
          </a:ln>
        </p:spPr>
        <p:style>
          <a:lnRef idx="2">
            <a:schemeClr val="accent1"/>
          </a:lnRef>
          <a:fillRef idx="0">
            <a:srgbClr val="FFFFFF"/>
          </a:fillRef>
          <a:effectRef idx="0">
            <a:srgbClr val="FFFFFF"/>
          </a:effectRef>
          <a:fontRef idx="minor">
            <a:schemeClr val="tx1"/>
          </a:fontRef>
        </p:style>
      </p:cxnSp>
      <p:pic>
        <p:nvPicPr>
          <p:cNvPr id="52" name="图片 51">
            <a:extLst>
              <a:ext uri="{FF2B5EF4-FFF2-40B4-BE49-F238E27FC236}">
                <a16:creationId xmlns:a16="http://schemas.microsoft.com/office/drawing/2014/main" id="{FC830180-96F8-5E6B-564A-7BDC87A2DBF7}"/>
              </a:ext>
            </a:extLst>
          </p:cNvPr>
          <p:cNvPicPr>
            <a:picLocks noChangeAspect="1"/>
          </p:cNvPicPr>
          <p:nvPr>
            <p:custDataLst>
              <p:tags r:id="rId7"/>
            </p:custDataLst>
          </p:nvPr>
        </p:nvPicPr>
        <p:blipFill>
          <a:blip r:embed="rId51"/>
          <a:stretch>
            <a:fillRect/>
          </a:stretch>
        </p:blipFill>
        <p:spPr>
          <a:xfrm>
            <a:off x="7673975" y="2477453"/>
            <a:ext cx="1001395" cy="1456690"/>
          </a:xfrm>
          <a:prstGeom prst="rect">
            <a:avLst/>
          </a:prstGeom>
        </p:spPr>
      </p:pic>
      <p:cxnSp>
        <p:nvCxnSpPr>
          <p:cNvPr id="53" name="直接连接符 72">
            <a:extLst>
              <a:ext uri="{FF2B5EF4-FFF2-40B4-BE49-F238E27FC236}">
                <a16:creationId xmlns:a16="http://schemas.microsoft.com/office/drawing/2014/main" id="{B0693AF4-C58D-62C3-5BC3-592A6EB2B12C}"/>
              </a:ext>
            </a:extLst>
          </p:cNvPr>
          <p:cNvCxnSpPr/>
          <p:nvPr>
            <p:custDataLst>
              <p:tags r:id="rId8"/>
            </p:custDataLst>
          </p:nvPr>
        </p:nvCxnSpPr>
        <p:spPr>
          <a:xfrm flipV="1">
            <a:off x="4408170" y="2483803"/>
            <a:ext cx="3251835" cy="1497965"/>
          </a:xfrm>
          <a:prstGeom prst="line">
            <a:avLst/>
          </a:prstGeom>
          <a:ln>
            <a:solidFill>
              <a:schemeClr val="accent1"/>
            </a:solidFill>
            <a:prstDash val="sysDash"/>
          </a:ln>
        </p:spPr>
        <p:style>
          <a:lnRef idx="2">
            <a:schemeClr val="accent1"/>
          </a:lnRef>
          <a:fillRef idx="0">
            <a:srgbClr val="FFFFFF"/>
          </a:fillRef>
          <a:effectRef idx="0">
            <a:srgbClr val="FFFFFF"/>
          </a:effectRef>
          <a:fontRef idx="minor">
            <a:schemeClr val="tx1"/>
          </a:fontRef>
        </p:style>
      </p:cxnSp>
      <p:cxnSp>
        <p:nvCxnSpPr>
          <p:cNvPr id="54" name="直接连接符 73">
            <a:extLst>
              <a:ext uri="{FF2B5EF4-FFF2-40B4-BE49-F238E27FC236}">
                <a16:creationId xmlns:a16="http://schemas.microsoft.com/office/drawing/2014/main" id="{A58A38EC-10F9-C790-7844-4135ADCD59D9}"/>
              </a:ext>
            </a:extLst>
          </p:cNvPr>
          <p:cNvCxnSpPr/>
          <p:nvPr>
            <p:custDataLst>
              <p:tags r:id="rId9"/>
            </p:custDataLst>
          </p:nvPr>
        </p:nvCxnSpPr>
        <p:spPr>
          <a:xfrm flipV="1">
            <a:off x="4469130" y="3913823"/>
            <a:ext cx="3208655" cy="215900"/>
          </a:xfrm>
          <a:prstGeom prst="line">
            <a:avLst/>
          </a:prstGeom>
          <a:ln>
            <a:solidFill>
              <a:schemeClr val="accent1"/>
            </a:solidFill>
            <a:prstDash val="sysDash"/>
          </a:ln>
        </p:spPr>
        <p:style>
          <a:lnRef idx="2">
            <a:schemeClr val="accent1"/>
          </a:lnRef>
          <a:fillRef idx="0">
            <a:srgbClr val="FFFFFF"/>
          </a:fillRef>
          <a:effectRef idx="0">
            <a:srgbClr val="FFFFFF"/>
          </a:effectRef>
          <a:fontRef idx="minor">
            <a:schemeClr val="tx1"/>
          </a:fontRef>
        </p:style>
      </p:cxnSp>
      <p:pic>
        <p:nvPicPr>
          <p:cNvPr id="55" name="图片 54">
            <a:extLst>
              <a:ext uri="{FF2B5EF4-FFF2-40B4-BE49-F238E27FC236}">
                <a16:creationId xmlns:a16="http://schemas.microsoft.com/office/drawing/2014/main" id="{5705518F-4A89-A55A-6259-9A7981103067}"/>
              </a:ext>
            </a:extLst>
          </p:cNvPr>
          <p:cNvPicPr/>
          <p:nvPr>
            <p:custDataLst>
              <p:tags r:id="rId10"/>
            </p:custDataLst>
          </p:nvPr>
        </p:nvPicPr>
        <p:blipFill>
          <a:blip r:embed="rId52"/>
          <a:stretch>
            <a:fillRect/>
          </a:stretch>
        </p:blipFill>
        <p:spPr>
          <a:xfrm>
            <a:off x="7374890" y="4703763"/>
            <a:ext cx="1599565" cy="962025"/>
          </a:xfrm>
          <a:prstGeom prst="rect">
            <a:avLst/>
          </a:prstGeom>
        </p:spPr>
      </p:pic>
      <p:cxnSp>
        <p:nvCxnSpPr>
          <p:cNvPr id="56" name="直接连接符 75">
            <a:extLst>
              <a:ext uri="{FF2B5EF4-FFF2-40B4-BE49-F238E27FC236}">
                <a16:creationId xmlns:a16="http://schemas.microsoft.com/office/drawing/2014/main" id="{0B4C3399-C9AA-4ACA-F181-BF135C484F82}"/>
              </a:ext>
            </a:extLst>
          </p:cNvPr>
          <p:cNvCxnSpPr/>
          <p:nvPr>
            <p:custDataLst>
              <p:tags r:id="rId11"/>
            </p:custDataLst>
          </p:nvPr>
        </p:nvCxnSpPr>
        <p:spPr>
          <a:xfrm>
            <a:off x="4865370" y="4449128"/>
            <a:ext cx="2522855" cy="269875"/>
          </a:xfrm>
          <a:prstGeom prst="line">
            <a:avLst/>
          </a:prstGeom>
          <a:ln>
            <a:solidFill>
              <a:schemeClr val="accent1"/>
            </a:solidFill>
            <a:prstDash val="sysDash"/>
          </a:ln>
        </p:spPr>
        <p:style>
          <a:lnRef idx="2">
            <a:schemeClr val="accent1"/>
          </a:lnRef>
          <a:fillRef idx="0">
            <a:srgbClr val="FFFFFF"/>
          </a:fillRef>
          <a:effectRef idx="0">
            <a:srgbClr val="FFFFFF"/>
          </a:effectRef>
          <a:fontRef idx="minor">
            <a:schemeClr val="tx1"/>
          </a:fontRef>
        </p:style>
      </p:cxnSp>
      <p:cxnSp>
        <p:nvCxnSpPr>
          <p:cNvPr id="57" name="直接连接符 76">
            <a:extLst>
              <a:ext uri="{FF2B5EF4-FFF2-40B4-BE49-F238E27FC236}">
                <a16:creationId xmlns:a16="http://schemas.microsoft.com/office/drawing/2014/main" id="{82C51246-6A0B-7467-0BFC-3044D9AD7C09}"/>
              </a:ext>
            </a:extLst>
          </p:cNvPr>
          <p:cNvCxnSpPr/>
          <p:nvPr>
            <p:custDataLst>
              <p:tags r:id="rId12"/>
            </p:custDataLst>
          </p:nvPr>
        </p:nvCxnSpPr>
        <p:spPr>
          <a:xfrm>
            <a:off x="4742815" y="4571683"/>
            <a:ext cx="2627630" cy="1080135"/>
          </a:xfrm>
          <a:prstGeom prst="line">
            <a:avLst/>
          </a:prstGeom>
          <a:ln>
            <a:solidFill>
              <a:schemeClr val="accent1"/>
            </a:solidFill>
            <a:prstDash val="sysDash"/>
          </a:ln>
        </p:spPr>
        <p:style>
          <a:lnRef idx="2">
            <a:schemeClr val="accent1"/>
          </a:lnRef>
          <a:fillRef idx="0">
            <a:srgbClr val="FFFFFF"/>
          </a:fillRef>
          <a:effectRef idx="0">
            <a:srgbClr val="FFFFFF"/>
          </a:effectRef>
          <a:fontRef idx="minor">
            <a:schemeClr val="tx1"/>
          </a:fontRef>
        </p:style>
      </p:cxnSp>
      <p:sp>
        <p:nvSpPr>
          <p:cNvPr id="58" name="文本框 57">
            <a:extLst>
              <a:ext uri="{FF2B5EF4-FFF2-40B4-BE49-F238E27FC236}">
                <a16:creationId xmlns:a16="http://schemas.microsoft.com/office/drawing/2014/main" id="{9AE408EE-E426-0AF4-4469-CED4CFDEE09B}"/>
              </a:ext>
            </a:extLst>
          </p:cNvPr>
          <p:cNvSpPr txBox="1"/>
          <p:nvPr/>
        </p:nvSpPr>
        <p:spPr>
          <a:xfrm>
            <a:off x="7303770" y="3934143"/>
            <a:ext cx="1943100" cy="368300"/>
          </a:xfrm>
          <a:prstGeom prst="rect">
            <a:avLst/>
          </a:prstGeom>
          <a:noFill/>
        </p:spPr>
        <p:txBody>
          <a:bodyPr wrap="square" rtlCol="0">
            <a:spAutoFit/>
          </a:bodyPr>
          <a:lstStyle/>
          <a:p>
            <a:r>
              <a:rPr lang="zh-CN" altLang="en-US">
                <a:solidFill>
                  <a:schemeClr val="bg1">
                    <a:lumMod val="50000"/>
                  </a:schemeClr>
                </a:solidFill>
                <a:latin typeface="Times New Roman" panose="02020603050405020304" pitchFamily="18" charset="0"/>
                <a:ea typeface="黑体" panose="02010609060101010101" pitchFamily="49" charset="-122"/>
                <a:cs typeface="+mn-ea"/>
                <a:sym typeface="Times New Roman" panose="02020603050405020304" pitchFamily="18" charset="0"/>
              </a:rPr>
              <a:t>《黑神话：悟空》</a:t>
            </a:r>
          </a:p>
        </p:txBody>
      </p:sp>
      <p:sp>
        <p:nvSpPr>
          <p:cNvPr id="59" name="文本框 58">
            <a:extLst>
              <a:ext uri="{FF2B5EF4-FFF2-40B4-BE49-F238E27FC236}">
                <a16:creationId xmlns:a16="http://schemas.microsoft.com/office/drawing/2014/main" id="{56AD8042-BF17-F034-0C2F-54CA370551D9}"/>
              </a:ext>
            </a:extLst>
          </p:cNvPr>
          <p:cNvSpPr txBox="1"/>
          <p:nvPr>
            <p:custDataLst>
              <p:tags r:id="rId13"/>
            </p:custDataLst>
          </p:nvPr>
        </p:nvSpPr>
        <p:spPr>
          <a:xfrm>
            <a:off x="7237730" y="5716588"/>
            <a:ext cx="1943100" cy="368300"/>
          </a:xfrm>
          <a:prstGeom prst="rect">
            <a:avLst/>
          </a:prstGeom>
          <a:noFill/>
        </p:spPr>
        <p:txBody>
          <a:bodyPr wrap="square" rtlCol="0">
            <a:spAutoFit/>
          </a:bodyPr>
          <a:lstStyle/>
          <a:p>
            <a:r>
              <a:rPr lang="zh-CN" altLang="en-US">
                <a:solidFill>
                  <a:schemeClr val="bg1">
                    <a:lumMod val="50000"/>
                  </a:schemeClr>
                </a:solidFill>
                <a:latin typeface="Times New Roman" panose="02020603050405020304" pitchFamily="18" charset="0"/>
                <a:ea typeface="黑体" panose="02010609060101010101" pitchFamily="49" charset="-122"/>
                <a:cs typeface="+mn-ea"/>
                <a:sym typeface="Times New Roman" panose="02020603050405020304" pitchFamily="18" charset="0"/>
              </a:rPr>
              <a:t>《西游记释厄传》</a:t>
            </a:r>
          </a:p>
        </p:txBody>
      </p:sp>
      <p:pic>
        <p:nvPicPr>
          <p:cNvPr id="60" name="图片 59">
            <a:extLst>
              <a:ext uri="{FF2B5EF4-FFF2-40B4-BE49-F238E27FC236}">
                <a16:creationId xmlns:a16="http://schemas.microsoft.com/office/drawing/2014/main" id="{AC862CB3-DEF9-7E35-B094-FAD1F90B3EB0}"/>
              </a:ext>
            </a:extLst>
          </p:cNvPr>
          <p:cNvPicPr>
            <a:picLocks noChangeAspect="1"/>
          </p:cNvPicPr>
          <p:nvPr>
            <p:custDataLst>
              <p:tags r:id="rId14"/>
            </p:custDataLst>
          </p:nvPr>
        </p:nvPicPr>
        <p:blipFill>
          <a:blip r:embed="rId53"/>
          <a:stretch>
            <a:fillRect/>
          </a:stretch>
        </p:blipFill>
        <p:spPr>
          <a:xfrm>
            <a:off x="140955" y="2475441"/>
            <a:ext cx="982345" cy="982345"/>
          </a:xfrm>
          <a:prstGeom prst="rect">
            <a:avLst/>
          </a:prstGeom>
        </p:spPr>
      </p:pic>
    </p:spTree>
    <p:extLst>
      <p:ext uri="{BB962C8B-B14F-4D97-AF65-F5344CB8AC3E}">
        <p14:creationId xmlns:p14="http://schemas.microsoft.com/office/powerpoint/2010/main" val="21400369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实际的LSH：一个</a:t>
            </a:r>
            <a:r>
              <a:rPr lang="en-US" altLang="zh-CN"/>
              <a:t>hash</a:t>
            </a:r>
            <a:r>
              <a:rPr lang="zh-CN" altLang="en-US"/>
              <a:t>函数</a:t>
            </a:r>
          </a:p>
        </p:txBody>
      </p:sp>
      <p:pic>
        <p:nvPicPr>
          <p:cNvPr id="4" name="图片 3"/>
          <p:cNvPicPr>
            <a:picLocks noChangeAspect="1"/>
          </p:cNvPicPr>
          <p:nvPr/>
        </p:nvPicPr>
        <p:blipFill>
          <a:blip r:embed="rId3"/>
          <a:stretch>
            <a:fillRect/>
          </a:stretch>
        </p:blipFill>
        <p:spPr>
          <a:xfrm>
            <a:off x="1390650" y="1566545"/>
            <a:ext cx="6186170" cy="4685665"/>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150</a:t>
            </a:fld>
            <a:endParaRPr lang="zh-CN" altLang="en-US"/>
          </a:p>
        </p:txBody>
      </p:sp>
    </p:spTree>
    <p:custDataLst>
      <p:tags r:id="rId1"/>
    </p:custData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实际的LSH：一个</a:t>
            </a:r>
            <a:r>
              <a:rPr lang="en-US" altLang="zh-CN">
                <a:sym typeface="+mn-ea"/>
              </a:rPr>
              <a:t>hash</a:t>
            </a:r>
            <a:r>
              <a:rPr lang="zh-CN" altLang="en-US">
                <a:sym typeface="+mn-ea"/>
              </a:rPr>
              <a:t>函数</a:t>
            </a:r>
            <a:endParaRPr lang="zh-CN" altLang="en-US"/>
          </a:p>
        </p:txBody>
      </p:sp>
      <p:sp>
        <p:nvSpPr>
          <p:cNvPr id="3" name="内容占位符 2"/>
          <p:cNvSpPr>
            <a:spLocks noGrp="1"/>
          </p:cNvSpPr>
          <p:nvPr>
            <p:ph idx="1"/>
          </p:nvPr>
        </p:nvSpPr>
        <p:spPr/>
        <p:txBody>
          <a:bodyPr/>
          <a:lstStyle/>
          <a:p>
            <a:r>
              <a:rPr lang="zh-CN" altLang="en-US" dirty="0"/>
              <a:t>大量假阳性和假阴性</a:t>
            </a:r>
          </a:p>
        </p:txBody>
      </p:sp>
      <p:pic>
        <p:nvPicPr>
          <p:cNvPr id="4" name="图片 3"/>
          <p:cNvPicPr>
            <a:picLocks noChangeAspect="1"/>
          </p:cNvPicPr>
          <p:nvPr/>
        </p:nvPicPr>
        <p:blipFill>
          <a:blip r:embed="rId3"/>
          <a:stretch>
            <a:fillRect/>
          </a:stretch>
        </p:blipFill>
        <p:spPr>
          <a:xfrm>
            <a:off x="1181553" y="1849755"/>
            <a:ext cx="6780893" cy="4059772"/>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151</a:t>
            </a:fld>
            <a:endParaRPr lang="zh-CN" altLang="en-US"/>
          </a:p>
        </p:txBody>
      </p:sp>
      <p:sp>
        <p:nvSpPr>
          <p:cNvPr id="7" name="文本框 6">
            <a:extLst>
              <a:ext uri="{FF2B5EF4-FFF2-40B4-BE49-F238E27FC236}">
                <a16:creationId xmlns:a16="http://schemas.microsoft.com/office/drawing/2014/main" id="{05DFDB93-7E48-081A-4867-4A90844D4F38}"/>
              </a:ext>
            </a:extLst>
          </p:cNvPr>
          <p:cNvSpPr txBox="1"/>
          <p:nvPr/>
        </p:nvSpPr>
        <p:spPr>
          <a:xfrm>
            <a:off x="1181553" y="6149676"/>
            <a:ext cx="6868885" cy="369332"/>
          </a:xfrm>
          <a:prstGeom prst="rect">
            <a:avLst/>
          </a:prstGeom>
          <a:noFill/>
        </p:spPr>
        <p:txBody>
          <a:bodyPr wrap="square">
            <a:spAutoFit/>
          </a:bodyPr>
          <a:lstStyle/>
          <a:p>
            <a:r>
              <a:rPr lang="zh-CN" altLang="en-US" dirty="0"/>
              <a:t>多个</a:t>
            </a:r>
            <a:r>
              <a:rPr lang="en-US" altLang="zh-CN" dirty="0"/>
              <a:t>hash</a:t>
            </a:r>
            <a:r>
              <a:rPr lang="zh-CN" altLang="en-US" dirty="0"/>
              <a:t>函数：分到一个桶难度加大，假阳性小，假阴性大</a:t>
            </a:r>
          </a:p>
        </p:txBody>
      </p:sp>
    </p:spTree>
    <p:custDataLst>
      <p:tags r:id="rId1"/>
    </p:custData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zh-CN" altLang="en-US" sz="4400">
                <a:sym typeface="+mn-ea"/>
              </a:rPr>
              <a:t>分段</a:t>
            </a:r>
            <a:r>
              <a:rPr lang="en-US" altLang="zh-CN" sz="4400">
                <a:sym typeface="+mn-ea"/>
              </a:rPr>
              <a:t>MinHash</a:t>
            </a:r>
          </a:p>
        </p:txBody>
      </p:sp>
      <p:sp>
        <p:nvSpPr>
          <p:cNvPr id="4" name="标题 3"/>
          <p:cNvSpPr>
            <a:spLocks noGrp="1"/>
          </p:cNvSpPr>
          <p:nvPr>
            <p:ph type="title"/>
          </p:nvPr>
        </p:nvSpPr>
        <p:spPr/>
        <p:txBody>
          <a:bodyPr/>
          <a:lstStyle/>
          <a:p>
            <a:r>
              <a:rPr lang="en-US" altLang="zh-CN" dirty="0">
                <a:sym typeface="+mn-ea"/>
              </a:rPr>
              <a:t>2.3.1 基于哈希的索引</a:t>
            </a:r>
            <a:endParaRPr dirty="0">
              <a:sym typeface="+mn-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152</a:t>
            </a:fld>
            <a:endParaRPr lang="zh-CN" altLang="en-US"/>
          </a:p>
        </p:txBody>
      </p:sp>
    </p:spTree>
    <p:custDataLst>
      <p:tags r:id="rId1"/>
    </p:custData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把签名矩阵分段</a:t>
            </a:r>
          </a:p>
        </p:txBody>
      </p:sp>
      <p:sp>
        <p:nvSpPr>
          <p:cNvPr id="3" name="内容占位符 2"/>
          <p:cNvSpPr>
            <a:spLocks noGrp="1"/>
          </p:cNvSpPr>
          <p:nvPr>
            <p:ph idx="1"/>
          </p:nvPr>
        </p:nvSpPr>
        <p:spPr/>
        <p:txBody>
          <a:bodyPr/>
          <a:lstStyle/>
          <a:p>
            <a:r>
              <a:rPr lang="en-US" altLang="zh-CN"/>
              <a:t>将矩阵M划分成b</a:t>
            </a:r>
            <a:r>
              <a:rPr lang="zh-CN" altLang="en-US"/>
              <a:t>段</a:t>
            </a:r>
            <a:r>
              <a:rPr lang="en-US" altLang="zh-CN"/>
              <a:t>，每</a:t>
            </a:r>
            <a:r>
              <a:rPr lang="zh-CN" altLang="en-US"/>
              <a:t>段</a:t>
            </a:r>
            <a:r>
              <a:rPr lang="en-US" altLang="zh-CN"/>
              <a:t>包含r行。</a:t>
            </a:r>
          </a:p>
          <a:p>
            <a:r>
              <a:rPr lang="en-US" altLang="zh-CN"/>
              <a:t>对于每</a:t>
            </a:r>
            <a:r>
              <a:rPr lang="zh-CN" altLang="en-US">
                <a:sym typeface="+mn-ea"/>
              </a:rPr>
              <a:t>段</a:t>
            </a:r>
            <a:r>
              <a:rPr lang="en-US" altLang="zh-CN"/>
              <a:t>，将每列在该</a:t>
            </a:r>
            <a:r>
              <a:rPr lang="zh-CN" altLang="en-US">
                <a:sym typeface="+mn-ea"/>
              </a:rPr>
              <a:t>段</a:t>
            </a:r>
            <a:r>
              <a:rPr lang="en-US" altLang="zh-CN"/>
              <a:t>中的部分哈希到一个具有k个桶的哈希表中。</a:t>
            </a:r>
          </a:p>
        </p:txBody>
      </p:sp>
      <p:pic>
        <p:nvPicPr>
          <p:cNvPr id="4" name="图片 3"/>
          <p:cNvPicPr>
            <a:picLocks noChangeAspect="1"/>
          </p:cNvPicPr>
          <p:nvPr/>
        </p:nvPicPr>
        <p:blipFill>
          <a:blip r:embed="rId3"/>
          <a:stretch>
            <a:fillRect/>
          </a:stretch>
        </p:blipFill>
        <p:spPr>
          <a:xfrm>
            <a:off x="2835910" y="2872105"/>
            <a:ext cx="6175375" cy="4060190"/>
          </a:xfrm>
          <a:prstGeom prst="rect">
            <a:avLst/>
          </a:prstGeom>
        </p:spPr>
      </p:pic>
      <p:pic>
        <p:nvPicPr>
          <p:cNvPr id="6" name="图片 5"/>
          <p:cNvPicPr>
            <a:picLocks noChangeAspect="1"/>
          </p:cNvPicPr>
          <p:nvPr/>
        </p:nvPicPr>
        <p:blipFill>
          <a:blip r:embed="rId4"/>
          <a:stretch>
            <a:fillRect/>
          </a:stretch>
        </p:blipFill>
        <p:spPr>
          <a:xfrm>
            <a:off x="318770" y="3835400"/>
            <a:ext cx="2517140" cy="227520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153</a:t>
            </a:fld>
            <a:endParaRPr lang="zh-CN" altLang="en-US"/>
          </a:p>
        </p:txBody>
      </p:sp>
    </p:spTree>
    <p:custDataLst>
      <p:tags r:id="rId1"/>
    </p:custData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候选对</a:t>
            </a:r>
            <a:endParaRPr lang="zh-CN" altLang="en-US"/>
          </a:p>
        </p:txBody>
      </p:sp>
      <p:sp>
        <p:nvSpPr>
          <p:cNvPr id="3" name="内容占位符 2"/>
          <p:cNvSpPr>
            <a:spLocks noGrp="1"/>
          </p:cNvSpPr>
          <p:nvPr>
            <p:ph idx="1"/>
          </p:nvPr>
        </p:nvSpPr>
        <p:spPr/>
        <p:txBody>
          <a:bodyPr/>
          <a:lstStyle/>
          <a:p>
            <a:r>
              <a:rPr lang="zh-CN" altLang="en-US" dirty="0"/>
              <a:t>候选对是指那些在</a:t>
            </a:r>
            <a:r>
              <a:rPr lang="zh-CN" altLang="en-US" dirty="0">
                <a:solidFill>
                  <a:srgbClr val="C00000"/>
                </a:solidFill>
              </a:rPr>
              <a:t>至少一段</a:t>
            </a:r>
            <a:r>
              <a:rPr lang="zh-CN" altLang="en-US" dirty="0"/>
              <a:t>中哈希到相同桶的对</a:t>
            </a:r>
            <a:endParaRPr lang="en-US" altLang="zh-CN" dirty="0"/>
          </a:p>
          <a:p>
            <a:pPr lvl="1"/>
            <a:r>
              <a:rPr lang="zh-CN" altLang="en-US" dirty="0"/>
              <a:t>放宽条件，更容易分到相同的桶中</a:t>
            </a:r>
          </a:p>
          <a:p>
            <a:r>
              <a:rPr lang="zh-CN" altLang="en-US" dirty="0"/>
              <a:t>调整b（段的数量）和r（每段的行数），以便捕捉到大多数相似的对，同时尽量减少不相似的对</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154</a:t>
            </a:fld>
            <a:endParaRPr lang="zh-CN" altLang="en-US"/>
          </a:p>
        </p:txBody>
      </p:sp>
    </p:spTree>
    <p:custDataLst>
      <p:tags r:id="rId1"/>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分段哈希</a:t>
            </a:r>
          </a:p>
        </p:txBody>
      </p:sp>
      <p:pic>
        <p:nvPicPr>
          <p:cNvPr id="4" name="图片 3"/>
          <p:cNvPicPr>
            <a:picLocks noChangeAspect="1"/>
          </p:cNvPicPr>
          <p:nvPr>
            <p:custDataLst>
              <p:tags r:id="rId2"/>
            </p:custDataLst>
          </p:nvPr>
        </p:nvPicPr>
        <p:blipFill>
          <a:blip r:embed="rId4"/>
          <a:stretch>
            <a:fillRect/>
          </a:stretch>
        </p:blipFill>
        <p:spPr>
          <a:xfrm>
            <a:off x="2073275" y="1694815"/>
            <a:ext cx="4998085" cy="4685665"/>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155</a:t>
            </a:fld>
            <a:endParaRPr lang="zh-CN" altLang="en-US"/>
          </a:p>
        </p:txBody>
      </p:sp>
    </p:spTree>
    <p:custDataLst>
      <p:tags r:id="rId1"/>
    </p:custData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分段举例</a:t>
            </a:r>
          </a:p>
        </p:txBody>
      </p:sp>
      <p:sp>
        <p:nvSpPr>
          <p:cNvPr id="3" name="内容占位符 2"/>
          <p:cNvSpPr>
            <a:spLocks noGrp="1"/>
          </p:cNvSpPr>
          <p:nvPr>
            <p:ph idx="1"/>
          </p:nvPr>
        </p:nvSpPr>
        <p:spPr/>
        <p:txBody>
          <a:bodyPr/>
          <a:lstStyle/>
          <a:p>
            <a:r>
              <a:rPr lang="zh-CN" altLang="en-US" dirty="0"/>
              <a:t>假设以下情况：</a:t>
            </a:r>
          </a:p>
          <a:p>
            <a:pPr lvl="1"/>
            <a:r>
              <a:rPr lang="zh-CN" altLang="en-US" dirty="0"/>
              <a:t>假设矩阵M有十万列（即十万个集合）。</a:t>
            </a:r>
          </a:p>
          <a:p>
            <a:pPr lvl="1"/>
            <a:r>
              <a:rPr lang="zh-CN" altLang="en-US" dirty="0"/>
              <a:t>长度为100的签名，以整数形式存储。</a:t>
            </a:r>
          </a:p>
          <a:p>
            <a:pPr lvl="1"/>
            <a:r>
              <a:rPr lang="zh-CN" altLang="en-US" dirty="0"/>
              <a:t>因此，签名占用40</a:t>
            </a:r>
            <a:r>
              <a:rPr lang="en-US" altLang="zh-CN" dirty="0"/>
              <a:t>MB</a:t>
            </a:r>
            <a:r>
              <a:rPr lang="zh-CN" altLang="en-US" dirty="0"/>
              <a:t>（的存储空间）。</a:t>
            </a:r>
          </a:p>
          <a:p>
            <a:pPr lvl="1"/>
            <a:r>
              <a:rPr lang="zh-CN" altLang="en-US" dirty="0"/>
              <a:t>目标：找到相似度至少为s = 0.8的集合对。</a:t>
            </a:r>
          </a:p>
          <a:p>
            <a:pPr lvl="1"/>
            <a:r>
              <a:rPr lang="zh-CN" altLang="en-US" dirty="0"/>
              <a:t>选择b = 20个段，每个段r = 5个整数。</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156</a:t>
            </a:fld>
            <a:endParaRPr lang="zh-CN" altLang="en-US"/>
          </a:p>
        </p:txBody>
      </p:sp>
    </p:spTree>
    <p:custDataLst>
      <p:tags r:id="rId1"/>
    </p:custData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如果C</a:t>
            </a:r>
            <a:r>
              <a:rPr lang="en-US" altLang="zh-CN"/>
              <a:t>1</a:t>
            </a:r>
            <a:r>
              <a:rPr lang="zh-CN" altLang="en-US"/>
              <a:t>和</a:t>
            </a:r>
            <a:r>
              <a:rPr lang="en-US" altLang="zh-CN"/>
              <a:t>C2</a:t>
            </a:r>
            <a:r>
              <a:rPr lang="zh-CN" altLang="en-US"/>
              <a:t>有80%的相似度。</a:t>
            </a:r>
          </a:p>
        </p:txBody>
      </p:sp>
      <p:sp>
        <p:nvSpPr>
          <p:cNvPr id="3" name="内容占位符 2"/>
          <p:cNvSpPr>
            <a:spLocks noGrp="1"/>
          </p:cNvSpPr>
          <p:nvPr>
            <p:ph idx="1"/>
          </p:nvPr>
        </p:nvSpPr>
        <p:spPr/>
        <p:txBody>
          <a:bodyPr/>
          <a:lstStyle/>
          <a:p>
            <a:r>
              <a:rPr lang="zh-CN" altLang="en-US"/>
              <a:t>目标：找到相似度大于等于0.8的集合对，设定b = 20，r = 5。</a:t>
            </a:r>
          </a:p>
          <a:p>
            <a:r>
              <a:rPr lang="zh-CN" altLang="en-US"/>
              <a:t>由于</a:t>
            </a:r>
            <a:r>
              <a:rPr lang="zh-CN" altLang="en-US">
                <a:sym typeface="+mn-ea"/>
              </a:rPr>
              <a:t>C</a:t>
            </a:r>
            <a:r>
              <a:rPr lang="en-US" altLang="zh-CN">
                <a:sym typeface="+mn-ea"/>
              </a:rPr>
              <a:t>1</a:t>
            </a:r>
            <a:r>
              <a:rPr lang="zh-CN" altLang="en-US">
                <a:sym typeface="+mn-ea"/>
              </a:rPr>
              <a:t>和</a:t>
            </a:r>
            <a:r>
              <a:rPr lang="en-US" altLang="zh-CN">
                <a:sym typeface="+mn-ea"/>
              </a:rPr>
              <a:t>C2</a:t>
            </a:r>
            <a:r>
              <a:rPr lang="zh-CN" altLang="en-US">
                <a:sym typeface="+mn-ea"/>
              </a:rPr>
              <a:t>有80%的相似度</a:t>
            </a:r>
            <a:r>
              <a:rPr lang="zh-CN" altLang="en-US"/>
              <a:t>，我们希望C1、C2成为候选对：我们希望它们至少</a:t>
            </a:r>
            <a:r>
              <a:rPr lang="zh-CN" altLang="en-US">
                <a:sym typeface="+mn-ea"/>
              </a:rPr>
              <a:t>有一个段</a:t>
            </a:r>
            <a:r>
              <a:rPr lang="zh-CN" altLang="en-US"/>
              <a:t>能哈希到同一个桶中。</a:t>
            </a:r>
          </a:p>
          <a:p>
            <a:pPr lvl="1"/>
            <a:r>
              <a:rPr lang="zh-CN" altLang="en-US"/>
              <a:t>C1、C2在某一个特定段中相同的概率：0.8^5 = 0.328</a:t>
            </a:r>
          </a:p>
          <a:p>
            <a:pPr lvl="1"/>
            <a:r>
              <a:rPr lang="zh-CN" altLang="en-US"/>
              <a:t>所以，</a:t>
            </a:r>
            <a:r>
              <a:rPr lang="zh-CN" altLang="en-US">
                <a:sym typeface="+mn-ea"/>
              </a:rPr>
              <a:t>C1、C2</a:t>
            </a:r>
            <a:r>
              <a:rPr lang="zh-CN" altLang="en-US"/>
              <a:t>在所有20个段中都不在一个桶的概率：</a:t>
            </a:r>
            <a:r>
              <a:rPr lang="zh-CN" altLang="en-US">
                <a:solidFill>
                  <a:srgbClr val="C00000"/>
                </a:solidFill>
              </a:rPr>
              <a:t>(1-0.328)^20=0.00035</a:t>
            </a:r>
            <a:endParaRPr lang="zh-CN" altLang="en-US"/>
          </a:p>
          <a:p>
            <a:pPr marL="0" lvl="0"/>
            <a:r>
              <a:rPr lang="zh-CN" altLang="en-US"/>
              <a:t>即，在相似度为80%的集合对中，大约有</a:t>
            </a:r>
            <a:r>
              <a:rPr lang="zh-CN" altLang="en-US">
                <a:sym typeface="+mn-ea"/>
              </a:rPr>
              <a:t>0.00035</a:t>
            </a:r>
            <a:r>
              <a:rPr lang="zh-CN" altLang="en-US"/>
              <a:t>的</a:t>
            </a:r>
            <a:r>
              <a:rPr lang="zh-CN" altLang="en-US">
                <a:solidFill>
                  <a:srgbClr val="C00000"/>
                </a:solidFill>
              </a:rPr>
              <a:t>假阴性</a:t>
            </a:r>
            <a:endParaRPr lang="zh-CN" altLang="en-US"/>
          </a:p>
          <a:p>
            <a:pPr marL="0" lvl="0"/>
            <a:r>
              <a:rPr lang="zh-CN" altLang="en-US"/>
              <a:t>将会找到99.965%真正相似的集合对。</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157</a:t>
            </a:fld>
            <a:endParaRPr lang="zh-CN" altLang="en-US"/>
          </a:p>
        </p:txBody>
      </p:sp>
    </p:spTree>
    <p:custDataLst>
      <p:tags r:id="rId1"/>
    </p:custData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如果C</a:t>
            </a:r>
            <a:r>
              <a:rPr lang="en-US" altLang="zh-CN" dirty="0"/>
              <a:t>1</a:t>
            </a:r>
            <a:r>
              <a:rPr lang="zh-CN" altLang="en-US" dirty="0"/>
              <a:t>和</a:t>
            </a:r>
            <a:r>
              <a:rPr lang="en-US" altLang="zh-CN" dirty="0"/>
              <a:t>C2</a:t>
            </a:r>
            <a:r>
              <a:rPr lang="zh-CN" altLang="en-US" dirty="0"/>
              <a:t>有</a:t>
            </a:r>
            <a:r>
              <a:rPr lang="en-US" altLang="zh-CN" dirty="0"/>
              <a:t>3</a:t>
            </a:r>
            <a:r>
              <a:rPr lang="zh-CN" altLang="en-US" dirty="0"/>
              <a:t>0%的相似度</a:t>
            </a:r>
          </a:p>
        </p:txBody>
      </p:sp>
      <p:sp>
        <p:nvSpPr>
          <p:cNvPr id="3" name="内容占位符 2"/>
          <p:cNvSpPr>
            <a:spLocks noGrp="1"/>
          </p:cNvSpPr>
          <p:nvPr>
            <p:ph idx="1"/>
          </p:nvPr>
        </p:nvSpPr>
        <p:spPr/>
        <p:txBody>
          <a:bodyPr/>
          <a:lstStyle/>
          <a:p>
            <a:r>
              <a:rPr lang="zh-CN" altLang="en-US" dirty="0"/>
              <a:t>目标：找到相似度大于等于0.8的集合对，设定b = 20，r = 5。</a:t>
            </a:r>
          </a:p>
          <a:p>
            <a:r>
              <a:rPr lang="zh-CN" altLang="en-US" dirty="0"/>
              <a:t>由于</a:t>
            </a:r>
            <a:r>
              <a:rPr lang="zh-CN" altLang="en-US" dirty="0">
                <a:sym typeface="+mn-ea"/>
              </a:rPr>
              <a:t>C</a:t>
            </a:r>
            <a:r>
              <a:rPr lang="en-US" altLang="zh-CN" dirty="0">
                <a:sym typeface="+mn-ea"/>
              </a:rPr>
              <a:t>1</a:t>
            </a:r>
            <a:r>
              <a:rPr lang="zh-CN" altLang="en-US" dirty="0">
                <a:sym typeface="+mn-ea"/>
              </a:rPr>
              <a:t>和</a:t>
            </a:r>
            <a:r>
              <a:rPr lang="en-US" altLang="zh-CN" dirty="0">
                <a:sym typeface="+mn-ea"/>
              </a:rPr>
              <a:t>C2</a:t>
            </a:r>
            <a:r>
              <a:rPr lang="zh-CN" altLang="en-US" dirty="0">
                <a:sym typeface="+mn-ea"/>
              </a:rPr>
              <a:t>有</a:t>
            </a:r>
            <a:r>
              <a:rPr lang="en-US" altLang="zh-CN" dirty="0">
                <a:sym typeface="+mn-ea"/>
              </a:rPr>
              <a:t>3</a:t>
            </a:r>
            <a:r>
              <a:rPr lang="zh-CN" altLang="en-US" dirty="0">
                <a:sym typeface="+mn-ea"/>
              </a:rPr>
              <a:t>0%的相似度</a:t>
            </a:r>
            <a:r>
              <a:rPr lang="zh-CN" altLang="en-US" dirty="0"/>
              <a:t>，我们不希望C1、C2成为候选对：我们希望它们不能哈希到一个公共桶中（即每一个段都是不相同的）。</a:t>
            </a:r>
          </a:p>
          <a:p>
            <a:pPr lvl="1"/>
            <a:r>
              <a:rPr lang="zh-CN" altLang="en-US" dirty="0"/>
              <a:t>C1、C2在某一个特定段中相同的概率：0.</a:t>
            </a:r>
            <a:r>
              <a:rPr lang="en-US" altLang="zh-CN" dirty="0"/>
              <a:t>3</a:t>
            </a:r>
            <a:r>
              <a:rPr lang="zh-CN" altLang="en-US" dirty="0"/>
              <a:t>^5 = 0.</a:t>
            </a:r>
            <a:r>
              <a:rPr lang="en-US" altLang="zh-CN" dirty="0"/>
              <a:t>00243</a:t>
            </a:r>
            <a:endParaRPr lang="zh-CN" altLang="en-US" dirty="0"/>
          </a:p>
          <a:p>
            <a:pPr lvl="1"/>
            <a:r>
              <a:rPr lang="zh-CN" altLang="en-US" dirty="0"/>
              <a:t>所以，</a:t>
            </a:r>
            <a:r>
              <a:rPr lang="zh-CN" altLang="en-US" dirty="0">
                <a:sym typeface="+mn-ea"/>
              </a:rPr>
              <a:t>C1、C2</a:t>
            </a:r>
            <a:r>
              <a:rPr lang="zh-CN" altLang="en-US" dirty="0"/>
              <a:t>在所有20个段中存在至少一个公共桶的概率：</a:t>
            </a:r>
            <a:r>
              <a:rPr lang="zh-CN" altLang="en-US" dirty="0">
                <a:solidFill>
                  <a:srgbClr val="C00000"/>
                </a:solidFill>
              </a:rPr>
              <a:t>1 - (1 - 0.00243)</a:t>
            </a:r>
            <a:r>
              <a:rPr lang="en-US" altLang="zh-CN" dirty="0">
                <a:solidFill>
                  <a:srgbClr val="C00000"/>
                </a:solidFill>
              </a:rPr>
              <a:t>^</a:t>
            </a:r>
            <a:r>
              <a:rPr lang="zh-CN" altLang="en-US" dirty="0">
                <a:solidFill>
                  <a:srgbClr val="C00000"/>
                </a:solidFill>
              </a:rPr>
              <a:t>20 = 0.0474</a:t>
            </a:r>
          </a:p>
          <a:p>
            <a:pPr marL="0" lvl="0"/>
            <a:r>
              <a:rPr lang="zh-CN" altLang="en-US" dirty="0">
                <a:sym typeface="+mn-ea"/>
              </a:rPr>
              <a:t>即，在相似度为</a:t>
            </a:r>
            <a:r>
              <a:rPr lang="en-US" altLang="zh-CN" dirty="0">
                <a:sym typeface="+mn-ea"/>
              </a:rPr>
              <a:t>3</a:t>
            </a:r>
            <a:r>
              <a:rPr lang="zh-CN" altLang="en-US" dirty="0">
                <a:sym typeface="+mn-ea"/>
              </a:rPr>
              <a:t>0%的集合对中，大约有0.0474的</a:t>
            </a:r>
            <a:r>
              <a:rPr lang="zh-CN" altLang="en-US" dirty="0">
                <a:solidFill>
                  <a:srgbClr val="C00000"/>
                </a:solidFill>
                <a:sym typeface="+mn-ea"/>
              </a:rPr>
              <a:t>假阳性</a:t>
            </a: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158</a:t>
            </a:fld>
            <a:endParaRPr lang="zh-CN" altLang="en-US"/>
          </a:p>
        </p:txBody>
      </p:sp>
    </p:spTree>
    <p:custDataLst>
      <p:tags r:id="rId1"/>
    </p:custData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Tradeoff</a:t>
            </a:r>
          </a:p>
        </p:txBody>
      </p:sp>
      <p:sp>
        <p:nvSpPr>
          <p:cNvPr id="3" name="内容占位符 2"/>
          <p:cNvSpPr>
            <a:spLocks noGrp="1"/>
          </p:cNvSpPr>
          <p:nvPr>
            <p:ph idx="1"/>
          </p:nvPr>
        </p:nvSpPr>
        <p:spPr/>
        <p:txBody>
          <a:bodyPr/>
          <a:lstStyle/>
          <a:p>
            <a:r>
              <a:rPr lang="zh-CN" altLang="en-US" dirty="0"/>
              <a:t>选择：</a:t>
            </a:r>
          </a:p>
          <a:p>
            <a:pPr lvl="1"/>
            <a:r>
              <a:rPr lang="en-US" altLang="zh-CN" dirty="0" err="1"/>
              <a:t>MinHash</a:t>
            </a:r>
            <a:r>
              <a:rPr lang="zh-CN" altLang="en-US" dirty="0"/>
              <a:t>值的数量（签名矩阵M的行数）</a:t>
            </a:r>
          </a:p>
          <a:p>
            <a:pPr lvl="1"/>
            <a:r>
              <a:rPr lang="zh-CN" altLang="en-US" dirty="0"/>
              <a:t>分段的数量b，</a:t>
            </a:r>
          </a:p>
          <a:p>
            <a:pPr lvl="1"/>
            <a:r>
              <a:rPr lang="zh-CN" altLang="en-US" dirty="0"/>
              <a:t>每个段的行数r</a:t>
            </a:r>
          </a:p>
          <a:p>
            <a:pPr lvl="1"/>
            <a:r>
              <a:rPr lang="zh-CN" altLang="en-US" dirty="0"/>
              <a:t>以平衡假阳性和假阴性情况</a:t>
            </a:r>
          </a:p>
          <a:p>
            <a:pPr lvl="1"/>
            <a:r>
              <a:rPr lang="zh-CN" altLang="en-US" dirty="0"/>
              <a:t>注意，签名矩阵M的大小 = b×r</a:t>
            </a:r>
          </a:p>
          <a:p>
            <a:r>
              <a:rPr lang="zh-CN" altLang="en-US" dirty="0"/>
              <a:t>示例：如果我们只有10个分段，每个分段10行，那么假阳性的数量将会减少，但假阴性的数量将会增加。</a:t>
            </a:r>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159</a:t>
            </a:fld>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CFB34-2357-9E86-1844-FC390B39669F}"/>
              </a:ext>
            </a:extLst>
          </p:cNvPr>
          <p:cNvSpPr>
            <a:spLocks noGrp="1"/>
          </p:cNvSpPr>
          <p:nvPr>
            <p:ph type="title"/>
          </p:nvPr>
        </p:nvSpPr>
        <p:spPr/>
        <p:txBody>
          <a:bodyPr/>
          <a:lstStyle/>
          <a:p>
            <a:r>
              <a:rPr lang="zh-CN" altLang="en-US" dirty="0">
                <a:latin typeface="Times New Roman" panose="02020603050405020304" pitchFamily="18" charset="0"/>
                <a:cs typeface="+mn-ea"/>
                <a:sym typeface="Times New Roman" panose="02020603050405020304" pitchFamily="18" charset="0"/>
              </a:rPr>
              <a:t>向量检索系统的应用</a:t>
            </a:r>
            <a:endParaRPr kumimoji="1" lang="zh-CN" altLang="en-US" dirty="0"/>
          </a:p>
        </p:txBody>
      </p:sp>
      <p:sp>
        <p:nvSpPr>
          <p:cNvPr id="4" name="灯片编号占位符 3">
            <a:extLst>
              <a:ext uri="{FF2B5EF4-FFF2-40B4-BE49-F238E27FC236}">
                <a16:creationId xmlns:a16="http://schemas.microsoft.com/office/drawing/2014/main" id="{088F15C0-3ECB-31CB-7C09-6CB074D7157B}"/>
              </a:ext>
            </a:extLst>
          </p:cNvPr>
          <p:cNvSpPr>
            <a:spLocks noGrp="1"/>
          </p:cNvSpPr>
          <p:nvPr>
            <p:ph type="sldNum" sz="quarter" idx="12"/>
          </p:nvPr>
        </p:nvSpPr>
        <p:spPr/>
        <p:txBody>
          <a:bodyPr/>
          <a:lstStyle/>
          <a:p>
            <a:fld id="{49AE70B2-8BF9-45C0-BB95-33D1B9D3A854}" type="slidenum">
              <a:rPr lang="zh-CN" altLang="en-US" smtClean="0"/>
              <a:t>16</a:t>
            </a:fld>
            <a:endParaRPr lang="zh-CN" altLang="en-US"/>
          </a:p>
        </p:txBody>
      </p:sp>
      <p:sp>
        <p:nvSpPr>
          <p:cNvPr id="7" name="内容占位符 2">
            <a:extLst>
              <a:ext uri="{FF2B5EF4-FFF2-40B4-BE49-F238E27FC236}">
                <a16:creationId xmlns:a16="http://schemas.microsoft.com/office/drawing/2014/main" id="{BBDF3575-5D87-5952-EC88-99258E06C2B5}"/>
              </a:ext>
            </a:extLst>
          </p:cNvPr>
          <p:cNvSpPr>
            <a:spLocks noGrp="1"/>
          </p:cNvSpPr>
          <p:nvPr>
            <p:ph idx="1"/>
          </p:nvPr>
        </p:nvSpPr>
        <p:spPr>
          <a:xfrm>
            <a:off x="-169326" y="1510030"/>
            <a:ext cx="4870468" cy="923925"/>
          </a:xfrm>
        </p:spPr>
        <p:txBody>
          <a:bodyPr>
            <a:noAutofit/>
          </a:bodyPr>
          <a:lstStyle/>
          <a:p>
            <a:pPr lvl="1"/>
            <a:r>
              <a:rPr lang="zh-CN" altLang="en-US" dirty="0">
                <a:latin typeface="Times New Roman" panose="02020603050405020304" pitchFamily="18" charset="0"/>
                <a:cs typeface="+mn-ea"/>
                <a:sym typeface="Times New Roman" panose="02020603050405020304" pitchFamily="18" charset="0"/>
              </a:rPr>
              <a:t>信息检索（例如：以图搜图</a:t>
            </a:r>
            <a:r>
              <a:rPr dirty="0">
                <a:latin typeface="Times New Roman" panose="02020603050405020304" pitchFamily="18" charset="0"/>
                <a:cs typeface="+mn-ea"/>
                <a:sym typeface="Times New Roman" panose="02020603050405020304" pitchFamily="18" charset="0"/>
              </a:rPr>
              <a:t>）</a:t>
            </a:r>
            <a:endParaRPr lang="en-US" altLang="zh-CN" dirty="0">
              <a:latin typeface="Times New Roman" panose="02020603050405020304" pitchFamily="18" charset="0"/>
              <a:cs typeface="+mn-ea"/>
              <a:sym typeface="Times New Roman" panose="02020603050405020304" pitchFamily="18" charset="0"/>
            </a:endParaRPr>
          </a:p>
        </p:txBody>
      </p:sp>
      <p:pic>
        <p:nvPicPr>
          <p:cNvPr id="8" name="图片 7">
            <a:extLst>
              <a:ext uri="{FF2B5EF4-FFF2-40B4-BE49-F238E27FC236}">
                <a16:creationId xmlns:a16="http://schemas.microsoft.com/office/drawing/2014/main" id="{19B4AA6D-4BF0-6376-AAD5-F3B153FAA22F}"/>
              </a:ext>
            </a:extLst>
          </p:cNvPr>
          <p:cNvPicPr/>
          <p:nvPr/>
        </p:nvPicPr>
        <p:blipFill>
          <a:blip r:embed="rId12"/>
          <a:stretch>
            <a:fillRect/>
          </a:stretch>
        </p:blipFill>
        <p:spPr>
          <a:xfrm>
            <a:off x="395899" y="2140586"/>
            <a:ext cx="3900805" cy="2165350"/>
          </a:xfrm>
          <a:prstGeom prst="rect">
            <a:avLst/>
          </a:prstGeom>
        </p:spPr>
      </p:pic>
      <p:cxnSp>
        <p:nvCxnSpPr>
          <p:cNvPr id="9" name="直接连接符 2">
            <a:extLst>
              <a:ext uri="{FF2B5EF4-FFF2-40B4-BE49-F238E27FC236}">
                <a16:creationId xmlns:a16="http://schemas.microsoft.com/office/drawing/2014/main" id="{41EB1BD6-0122-5888-C66B-A3ADC5AFDDEB}"/>
              </a:ext>
            </a:extLst>
          </p:cNvPr>
          <p:cNvCxnSpPr/>
          <p:nvPr>
            <p:custDataLst>
              <p:tags r:id="rId1"/>
            </p:custDataLst>
          </p:nvPr>
        </p:nvCxnSpPr>
        <p:spPr>
          <a:xfrm flipV="1">
            <a:off x="4701142" y="1679576"/>
            <a:ext cx="0" cy="5119370"/>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D346452E-A9C0-F088-4E29-A71B44B0CD5F}"/>
              </a:ext>
            </a:extLst>
          </p:cNvPr>
          <p:cNvPicPr>
            <a:picLocks noChangeAspect="1"/>
          </p:cNvPicPr>
          <p:nvPr>
            <p:custDataLst>
              <p:tags r:id="rId2"/>
            </p:custDataLst>
          </p:nvPr>
        </p:nvPicPr>
        <p:blipFill>
          <a:blip r:embed="rId13"/>
          <a:stretch>
            <a:fillRect/>
          </a:stretch>
        </p:blipFill>
        <p:spPr>
          <a:xfrm>
            <a:off x="389210" y="4531996"/>
            <a:ext cx="3848100" cy="2164715"/>
          </a:xfrm>
          <a:prstGeom prst="rect">
            <a:avLst/>
          </a:prstGeom>
        </p:spPr>
      </p:pic>
      <p:sp>
        <p:nvSpPr>
          <p:cNvPr id="11" name="梯形 10">
            <a:extLst>
              <a:ext uri="{FF2B5EF4-FFF2-40B4-BE49-F238E27FC236}">
                <a16:creationId xmlns:a16="http://schemas.microsoft.com/office/drawing/2014/main" id="{425A0D3B-362F-C831-020D-D5D2912B23D5}"/>
              </a:ext>
            </a:extLst>
          </p:cNvPr>
          <p:cNvSpPr/>
          <p:nvPr/>
        </p:nvSpPr>
        <p:spPr>
          <a:xfrm rot="10800000">
            <a:off x="5105582" y="3531236"/>
            <a:ext cx="2449195" cy="708025"/>
          </a:xfrm>
          <a:prstGeom prst="trapezoid">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grpSp>
        <p:nvGrpSpPr>
          <p:cNvPr id="12" name="组合 11">
            <a:extLst>
              <a:ext uri="{FF2B5EF4-FFF2-40B4-BE49-F238E27FC236}">
                <a16:creationId xmlns:a16="http://schemas.microsoft.com/office/drawing/2014/main" id="{6269F6C5-543C-32ED-3B5C-7B6DD2E7361F}"/>
              </a:ext>
            </a:extLst>
          </p:cNvPr>
          <p:cNvGrpSpPr/>
          <p:nvPr/>
        </p:nvGrpSpPr>
        <p:grpSpPr>
          <a:xfrm>
            <a:off x="4621077" y="2416176"/>
            <a:ext cx="3422650" cy="605155"/>
            <a:chOff x="9720" y="5040"/>
            <a:chExt cx="2183" cy="1455"/>
          </a:xfrm>
        </p:grpSpPr>
        <p:sp>
          <p:nvSpPr>
            <p:cNvPr id="13" name="流程图: 磁盘 6">
              <a:extLst>
                <a:ext uri="{FF2B5EF4-FFF2-40B4-BE49-F238E27FC236}">
                  <a16:creationId xmlns:a16="http://schemas.microsoft.com/office/drawing/2014/main" id="{D961CD2C-68B3-3FA0-FE79-466536DA85DF}"/>
                </a:ext>
              </a:extLst>
            </p:cNvPr>
            <p:cNvSpPr/>
            <p:nvPr/>
          </p:nvSpPr>
          <p:spPr>
            <a:xfrm>
              <a:off x="10029" y="5040"/>
              <a:ext cx="1562" cy="1455"/>
            </a:xfrm>
            <a:prstGeom prst="flowChartMagneticDisk">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14" name="文本框 13">
              <a:extLst>
                <a:ext uri="{FF2B5EF4-FFF2-40B4-BE49-F238E27FC236}">
                  <a16:creationId xmlns:a16="http://schemas.microsoft.com/office/drawing/2014/main" id="{F15850DD-035E-F4C6-EE10-A412D73E9A1B}"/>
                </a:ext>
              </a:extLst>
            </p:cNvPr>
            <p:cNvSpPr txBox="1"/>
            <p:nvPr/>
          </p:nvSpPr>
          <p:spPr>
            <a:xfrm>
              <a:off x="9720" y="5479"/>
              <a:ext cx="2183" cy="886"/>
            </a:xfrm>
            <a:prstGeom prst="rect">
              <a:avLst/>
            </a:prstGeom>
            <a:noFill/>
          </p:spPr>
          <p:txBody>
            <a:bodyPr wrap="square" rtlCol="0" anchor="t">
              <a:spAutoFit/>
            </a:bodyPr>
            <a:lstStyle/>
            <a:p>
              <a:pPr algn="ctr"/>
              <a:r>
                <a:rPr lang="zh-CN" altLang="en-US" dirty="0">
                  <a:latin typeface="Times New Roman" panose="02020603050405020304" pitchFamily="18" charset="0"/>
                  <a:ea typeface="黑体" panose="02010609060101010101" pitchFamily="49" charset="-122"/>
                  <a:cs typeface="+mn-ea"/>
                  <a:sym typeface="Times New Roman" panose="02020603050405020304" pitchFamily="18" charset="0"/>
                </a:rPr>
                <a:t>所有候选集</a:t>
              </a:r>
            </a:p>
          </p:txBody>
        </p:sp>
      </p:grpSp>
      <p:cxnSp>
        <p:nvCxnSpPr>
          <p:cNvPr id="15" name="直接箭头连接符 9">
            <a:extLst>
              <a:ext uri="{FF2B5EF4-FFF2-40B4-BE49-F238E27FC236}">
                <a16:creationId xmlns:a16="http://schemas.microsoft.com/office/drawing/2014/main" id="{0B6A4B49-259B-D14B-B618-63029BC42401}"/>
              </a:ext>
            </a:extLst>
          </p:cNvPr>
          <p:cNvCxnSpPr>
            <a:stCxn id="13" idx="3"/>
            <a:endCxn id="11" idx="2"/>
          </p:cNvCxnSpPr>
          <p:nvPr/>
        </p:nvCxnSpPr>
        <p:spPr>
          <a:xfrm flipH="1">
            <a:off x="6329862" y="3021331"/>
            <a:ext cx="635" cy="50990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6" name="文本框 15">
            <a:extLst>
              <a:ext uri="{FF2B5EF4-FFF2-40B4-BE49-F238E27FC236}">
                <a16:creationId xmlns:a16="http://schemas.microsoft.com/office/drawing/2014/main" id="{D7A5DE0D-D23A-8DE4-A446-E1BC5CF45713}"/>
              </a:ext>
            </a:extLst>
          </p:cNvPr>
          <p:cNvSpPr txBox="1"/>
          <p:nvPr>
            <p:custDataLst>
              <p:tags r:id="rId3"/>
            </p:custDataLst>
          </p:nvPr>
        </p:nvSpPr>
        <p:spPr>
          <a:xfrm>
            <a:off x="7006137" y="3039111"/>
            <a:ext cx="2166620" cy="368300"/>
          </a:xfrm>
          <a:prstGeom prst="rect">
            <a:avLst/>
          </a:prstGeom>
          <a:noFill/>
        </p:spPr>
        <p:txBody>
          <a:bodyPr wrap="square" rtlCol="0" anchor="t">
            <a:spAutoFit/>
          </a:bodyPr>
          <a:lstStyle/>
          <a:p>
            <a:pPr algn="l"/>
            <a:r>
              <a:rPr lang="zh-CN" altLang="en-US">
                <a:latin typeface="Times New Roman" panose="02020603050405020304" pitchFamily="18" charset="0"/>
                <a:ea typeface="黑体" panose="02010609060101010101" pitchFamily="49" charset="-122"/>
                <a:cs typeface="+mn-ea"/>
                <a:sym typeface="Times New Roman" panose="02020603050405020304" pitchFamily="18" charset="0"/>
              </a:rPr>
              <a:t>数量：十亿</a:t>
            </a:r>
            <a:r>
              <a:rPr lang="en-US" altLang="zh-CN">
                <a:latin typeface="Times New Roman" panose="02020603050405020304" pitchFamily="18" charset="0"/>
                <a:ea typeface="黑体" panose="02010609060101010101" pitchFamily="49" charset="-122"/>
                <a:cs typeface="+mn-ea"/>
                <a:sym typeface="Times New Roman" panose="02020603050405020304" pitchFamily="18" charset="0"/>
              </a:rPr>
              <a:t>-</a:t>
            </a:r>
            <a:r>
              <a:rPr lang="zh-CN" altLang="en-US">
                <a:latin typeface="Times New Roman" panose="02020603050405020304" pitchFamily="18" charset="0"/>
                <a:ea typeface="黑体" panose="02010609060101010101" pitchFamily="49" charset="-122"/>
                <a:cs typeface="+mn-ea"/>
                <a:sym typeface="Times New Roman" panose="02020603050405020304" pitchFamily="18" charset="0"/>
              </a:rPr>
              <a:t>百亿级</a:t>
            </a:r>
          </a:p>
        </p:txBody>
      </p:sp>
      <p:sp>
        <p:nvSpPr>
          <p:cNvPr id="17" name="文本框 16">
            <a:extLst>
              <a:ext uri="{FF2B5EF4-FFF2-40B4-BE49-F238E27FC236}">
                <a16:creationId xmlns:a16="http://schemas.microsoft.com/office/drawing/2014/main" id="{610CAD66-ED0C-5D0A-8464-D4599CFB307E}"/>
              </a:ext>
            </a:extLst>
          </p:cNvPr>
          <p:cNvSpPr txBox="1"/>
          <p:nvPr/>
        </p:nvSpPr>
        <p:spPr>
          <a:xfrm>
            <a:off x="5477692" y="3700781"/>
            <a:ext cx="1704975" cy="368300"/>
          </a:xfrm>
          <a:prstGeom prst="rect">
            <a:avLst/>
          </a:prstGeom>
          <a:noFill/>
        </p:spPr>
        <p:txBody>
          <a:bodyPr wrap="square" rtlCol="0">
            <a:spAutoFit/>
          </a:bodyPr>
          <a:lstStyle/>
          <a:p>
            <a:pPr algn="ctr"/>
            <a:r>
              <a:rPr lang="zh-CN" altLang="en-US">
                <a:solidFill>
                  <a:srgbClr val="C00000"/>
                </a:solidFill>
                <a:latin typeface="Times New Roman" panose="02020603050405020304" pitchFamily="18" charset="0"/>
                <a:ea typeface="黑体" panose="02010609060101010101" pitchFamily="49" charset="-122"/>
                <a:cs typeface="+mn-ea"/>
                <a:sym typeface="Times New Roman" panose="02020603050405020304" pitchFamily="18" charset="0"/>
              </a:rPr>
              <a:t>阶段</a:t>
            </a:r>
            <a:r>
              <a:rPr lang="en-US" altLang="zh-CN">
                <a:solidFill>
                  <a:srgbClr val="C00000"/>
                </a:solidFill>
                <a:latin typeface="Times New Roman" panose="02020603050405020304" pitchFamily="18" charset="0"/>
                <a:ea typeface="黑体" panose="02010609060101010101" pitchFamily="49" charset="-122"/>
                <a:cs typeface="+mn-ea"/>
                <a:sym typeface="Times New Roman" panose="02020603050405020304" pitchFamily="18" charset="0"/>
              </a:rPr>
              <a:t>1</a:t>
            </a:r>
            <a:r>
              <a:rPr lang="zh-CN" altLang="en-US">
                <a:solidFill>
                  <a:srgbClr val="C00000"/>
                </a:solidFill>
                <a:latin typeface="Times New Roman" panose="02020603050405020304" pitchFamily="18" charset="0"/>
                <a:ea typeface="黑体" panose="02010609060101010101" pitchFamily="49" charset="-122"/>
                <a:cs typeface="+mn-ea"/>
                <a:sym typeface="Times New Roman" panose="02020603050405020304" pitchFamily="18" charset="0"/>
              </a:rPr>
              <a:t>：召回</a:t>
            </a:r>
          </a:p>
        </p:txBody>
      </p:sp>
      <p:sp>
        <p:nvSpPr>
          <p:cNvPr id="18" name="梯形 17">
            <a:extLst>
              <a:ext uri="{FF2B5EF4-FFF2-40B4-BE49-F238E27FC236}">
                <a16:creationId xmlns:a16="http://schemas.microsoft.com/office/drawing/2014/main" id="{35337897-CC5F-9657-7106-A61C9796133F}"/>
              </a:ext>
            </a:extLst>
          </p:cNvPr>
          <p:cNvSpPr/>
          <p:nvPr>
            <p:custDataLst>
              <p:tags r:id="rId4"/>
            </p:custDataLst>
          </p:nvPr>
        </p:nvSpPr>
        <p:spPr>
          <a:xfrm rot="10800000">
            <a:off x="5756457" y="4824731"/>
            <a:ext cx="1146810" cy="708025"/>
          </a:xfrm>
          <a:prstGeom prst="trapezoid">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solidFill>
                <a:schemeClr val="tx1"/>
              </a:solidFill>
              <a:latin typeface="Times New Roman" panose="02020603050405020304" pitchFamily="18" charset="0"/>
              <a:ea typeface="黑体" panose="02010609060101010101" pitchFamily="49" charset="-122"/>
              <a:cs typeface="+mn-ea"/>
              <a:sym typeface="Times New Roman" panose="02020603050405020304" pitchFamily="18" charset="0"/>
            </a:endParaRPr>
          </a:p>
        </p:txBody>
      </p:sp>
      <p:cxnSp>
        <p:nvCxnSpPr>
          <p:cNvPr id="19" name="直接箭头连接符 14">
            <a:extLst>
              <a:ext uri="{FF2B5EF4-FFF2-40B4-BE49-F238E27FC236}">
                <a16:creationId xmlns:a16="http://schemas.microsoft.com/office/drawing/2014/main" id="{F497A57E-C9FF-EAC3-371B-AD70BBECF9E9}"/>
              </a:ext>
            </a:extLst>
          </p:cNvPr>
          <p:cNvCxnSpPr>
            <a:stCxn id="11" idx="0"/>
            <a:endCxn id="18" idx="2"/>
          </p:cNvCxnSpPr>
          <p:nvPr>
            <p:custDataLst>
              <p:tags r:id="rId5"/>
            </p:custDataLst>
          </p:nvPr>
        </p:nvCxnSpPr>
        <p:spPr>
          <a:xfrm>
            <a:off x="6329862" y="4239261"/>
            <a:ext cx="0" cy="58547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0" name="文本框 19">
            <a:extLst>
              <a:ext uri="{FF2B5EF4-FFF2-40B4-BE49-F238E27FC236}">
                <a16:creationId xmlns:a16="http://schemas.microsoft.com/office/drawing/2014/main" id="{80466815-5F75-962C-C446-43D1E727FBD3}"/>
              </a:ext>
            </a:extLst>
          </p:cNvPr>
          <p:cNvSpPr txBox="1"/>
          <p:nvPr>
            <p:custDataLst>
              <p:tags r:id="rId6"/>
            </p:custDataLst>
          </p:nvPr>
        </p:nvSpPr>
        <p:spPr>
          <a:xfrm>
            <a:off x="5898697" y="4869181"/>
            <a:ext cx="935355" cy="645160"/>
          </a:xfrm>
          <a:prstGeom prst="rect">
            <a:avLst/>
          </a:prstGeom>
          <a:noFill/>
        </p:spPr>
        <p:txBody>
          <a:bodyPr wrap="square" rtlCol="0">
            <a:spAutoFit/>
          </a:bodyPr>
          <a:lstStyle/>
          <a:p>
            <a:pPr algn="ctr"/>
            <a:r>
              <a:rPr lang="zh-CN" altLang="en-US">
                <a:solidFill>
                  <a:schemeClr val="tx1"/>
                </a:solidFill>
                <a:latin typeface="Times New Roman" panose="02020603050405020304" pitchFamily="18" charset="0"/>
                <a:ea typeface="黑体" panose="02010609060101010101" pitchFamily="49" charset="-122"/>
                <a:cs typeface="+mn-ea"/>
                <a:sym typeface="Times New Roman" panose="02020603050405020304" pitchFamily="18" charset="0"/>
              </a:rPr>
              <a:t>阶段</a:t>
            </a:r>
            <a:r>
              <a:rPr lang="en-US" altLang="zh-CN">
                <a:solidFill>
                  <a:schemeClr val="tx1"/>
                </a:solidFill>
                <a:latin typeface="Times New Roman" panose="02020603050405020304" pitchFamily="18" charset="0"/>
                <a:ea typeface="黑体" panose="02010609060101010101" pitchFamily="49" charset="-122"/>
                <a:cs typeface="+mn-ea"/>
                <a:sym typeface="Times New Roman" panose="02020603050405020304" pitchFamily="18" charset="0"/>
              </a:rPr>
              <a:t>2</a:t>
            </a:r>
            <a:r>
              <a:rPr lang="zh-CN" altLang="en-US">
                <a:solidFill>
                  <a:schemeClr val="tx1"/>
                </a:solidFill>
                <a:latin typeface="Times New Roman" panose="02020603050405020304" pitchFamily="18" charset="0"/>
                <a:ea typeface="黑体" panose="02010609060101010101" pitchFamily="49" charset="-122"/>
                <a:cs typeface="+mn-ea"/>
                <a:sym typeface="Times New Roman" panose="02020603050405020304" pitchFamily="18" charset="0"/>
              </a:rPr>
              <a:t>：</a:t>
            </a:r>
            <a:r>
              <a:rPr lang="en-US" altLang="zh-CN">
                <a:solidFill>
                  <a:schemeClr val="tx1"/>
                </a:solidFill>
                <a:latin typeface="Times New Roman" panose="02020603050405020304" pitchFamily="18" charset="0"/>
                <a:ea typeface="黑体" panose="02010609060101010101" pitchFamily="49" charset="-122"/>
                <a:cs typeface="+mn-ea"/>
                <a:sym typeface="Times New Roman" panose="02020603050405020304" pitchFamily="18" charset="0"/>
              </a:rPr>
              <a:t> </a:t>
            </a:r>
            <a:r>
              <a:rPr lang="zh-CN" altLang="en-US">
                <a:solidFill>
                  <a:schemeClr val="tx1"/>
                </a:solidFill>
                <a:latin typeface="Times New Roman" panose="02020603050405020304" pitchFamily="18" charset="0"/>
                <a:ea typeface="黑体" panose="02010609060101010101" pitchFamily="49" charset="-122"/>
                <a:cs typeface="+mn-ea"/>
                <a:sym typeface="Times New Roman" panose="02020603050405020304" pitchFamily="18" charset="0"/>
              </a:rPr>
              <a:t>排序</a:t>
            </a:r>
            <a:r>
              <a:rPr lang="en-US" altLang="zh-CN">
                <a:solidFill>
                  <a:schemeClr val="tx1"/>
                </a:solidFill>
                <a:latin typeface="Times New Roman" panose="02020603050405020304" pitchFamily="18" charset="0"/>
                <a:ea typeface="黑体" panose="02010609060101010101" pitchFamily="49" charset="-122"/>
                <a:cs typeface="+mn-ea"/>
                <a:sym typeface="Times New Roman" panose="02020603050405020304" pitchFamily="18" charset="0"/>
              </a:rPr>
              <a:t>  </a:t>
            </a:r>
          </a:p>
        </p:txBody>
      </p:sp>
      <p:sp>
        <p:nvSpPr>
          <p:cNvPr id="21" name="文本框 20">
            <a:extLst>
              <a:ext uri="{FF2B5EF4-FFF2-40B4-BE49-F238E27FC236}">
                <a16:creationId xmlns:a16="http://schemas.microsoft.com/office/drawing/2014/main" id="{7D1DCDA7-4E54-F675-A829-39DB0B20133D}"/>
              </a:ext>
            </a:extLst>
          </p:cNvPr>
          <p:cNvSpPr txBox="1"/>
          <p:nvPr>
            <p:custDataLst>
              <p:tags r:id="rId7"/>
            </p:custDataLst>
          </p:nvPr>
        </p:nvSpPr>
        <p:spPr>
          <a:xfrm>
            <a:off x="7006137" y="4347846"/>
            <a:ext cx="1386205" cy="368300"/>
          </a:xfrm>
          <a:prstGeom prst="rect">
            <a:avLst/>
          </a:prstGeom>
          <a:noFill/>
        </p:spPr>
        <p:txBody>
          <a:bodyPr wrap="square" rtlCol="0" anchor="t">
            <a:spAutoFit/>
          </a:bodyPr>
          <a:lstStyle/>
          <a:p>
            <a:pPr algn="l"/>
            <a:r>
              <a:rPr lang="zh-CN" altLang="en-US">
                <a:latin typeface="Times New Roman" panose="02020603050405020304" pitchFamily="18" charset="0"/>
                <a:ea typeface="黑体" panose="02010609060101010101" pitchFamily="49" charset="-122"/>
                <a:cs typeface="+mn-ea"/>
                <a:sym typeface="Times New Roman" panose="02020603050405020304" pitchFamily="18" charset="0"/>
              </a:rPr>
              <a:t>数量：百级</a:t>
            </a:r>
          </a:p>
        </p:txBody>
      </p:sp>
      <p:sp>
        <p:nvSpPr>
          <p:cNvPr id="22" name="文本框 21">
            <a:extLst>
              <a:ext uri="{FF2B5EF4-FFF2-40B4-BE49-F238E27FC236}">
                <a16:creationId xmlns:a16="http://schemas.microsoft.com/office/drawing/2014/main" id="{97ED11B5-EBAA-B457-4B35-33FC7C6D30C8}"/>
              </a:ext>
            </a:extLst>
          </p:cNvPr>
          <p:cNvSpPr txBox="1"/>
          <p:nvPr>
            <p:custDataLst>
              <p:tags r:id="rId8"/>
            </p:custDataLst>
          </p:nvPr>
        </p:nvSpPr>
        <p:spPr>
          <a:xfrm>
            <a:off x="7006137" y="5710556"/>
            <a:ext cx="1386205" cy="368300"/>
          </a:xfrm>
          <a:prstGeom prst="rect">
            <a:avLst/>
          </a:prstGeom>
          <a:noFill/>
        </p:spPr>
        <p:txBody>
          <a:bodyPr wrap="square" rtlCol="0" anchor="t">
            <a:spAutoFit/>
          </a:bodyPr>
          <a:lstStyle/>
          <a:p>
            <a:pPr algn="l"/>
            <a:r>
              <a:rPr lang="zh-CN" altLang="en-US">
                <a:latin typeface="Times New Roman" panose="02020603050405020304" pitchFamily="18" charset="0"/>
                <a:ea typeface="黑体" panose="02010609060101010101" pitchFamily="49" charset="-122"/>
                <a:cs typeface="+mn-ea"/>
                <a:sym typeface="Times New Roman" panose="02020603050405020304" pitchFamily="18" charset="0"/>
              </a:rPr>
              <a:t>数量：十级</a:t>
            </a:r>
          </a:p>
        </p:txBody>
      </p:sp>
      <p:cxnSp>
        <p:nvCxnSpPr>
          <p:cNvPr id="23" name="直接箭头连接符 18">
            <a:extLst>
              <a:ext uri="{FF2B5EF4-FFF2-40B4-BE49-F238E27FC236}">
                <a16:creationId xmlns:a16="http://schemas.microsoft.com/office/drawing/2014/main" id="{8C5F2E94-FD48-08F9-4B60-C9A71A65855A}"/>
              </a:ext>
            </a:extLst>
          </p:cNvPr>
          <p:cNvCxnSpPr>
            <a:stCxn id="18" idx="0"/>
          </p:cNvCxnSpPr>
          <p:nvPr>
            <p:custDataLst>
              <p:tags r:id="rId9"/>
            </p:custDataLst>
          </p:nvPr>
        </p:nvCxnSpPr>
        <p:spPr>
          <a:xfrm>
            <a:off x="6329862" y="5532756"/>
            <a:ext cx="0" cy="45021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24" name="图片 23">
            <a:extLst>
              <a:ext uri="{FF2B5EF4-FFF2-40B4-BE49-F238E27FC236}">
                <a16:creationId xmlns:a16="http://schemas.microsoft.com/office/drawing/2014/main" id="{4D81D181-1D06-0A76-BEB6-F1811E9566B3}"/>
              </a:ext>
            </a:extLst>
          </p:cNvPr>
          <p:cNvPicPr/>
          <p:nvPr>
            <p:custDataLst>
              <p:tags r:id="rId10"/>
            </p:custDataLst>
          </p:nvPr>
        </p:nvPicPr>
        <p:blipFill>
          <a:blip r:embed="rId14">
            <a:clrChange>
              <a:clrFrom>
                <a:srgbClr val="F6F6F6">
                  <a:alpha val="100000"/>
                </a:srgbClr>
              </a:clrFrom>
              <a:clrTo>
                <a:srgbClr val="F6F6F6">
                  <a:alpha val="100000"/>
                  <a:alpha val="0"/>
                </a:srgbClr>
              </a:clrTo>
            </a:clrChange>
          </a:blip>
          <a:stretch>
            <a:fillRect/>
          </a:stretch>
        </p:blipFill>
        <p:spPr>
          <a:xfrm>
            <a:off x="5348787" y="5888991"/>
            <a:ext cx="832485" cy="832485"/>
          </a:xfrm>
          <a:prstGeom prst="rect">
            <a:avLst/>
          </a:prstGeom>
        </p:spPr>
      </p:pic>
      <p:sp>
        <p:nvSpPr>
          <p:cNvPr id="25" name="文本框 24">
            <a:extLst>
              <a:ext uri="{FF2B5EF4-FFF2-40B4-BE49-F238E27FC236}">
                <a16:creationId xmlns:a16="http://schemas.microsoft.com/office/drawing/2014/main" id="{1C9E9DBE-56BE-94E4-EA10-9343A4A5EBC5}"/>
              </a:ext>
            </a:extLst>
          </p:cNvPr>
          <p:cNvSpPr txBox="1"/>
          <p:nvPr/>
        </p:nvSpPr>
        <p:spPr>
          <a:xfrm>
            <a:off x="5953942" y="6144261"/>
            <a:ext cx="1052195" cy="368300"/>
          </a:xfrm>
          <a:prstGeom prst="rect">
            <a:avLst/>
          </a:prstGeom>
          <a:noFill/>
        </p:spPr>
        <p:txBody>
          <a:bodyPr wrap="square" rtlCol="0" anchor="t">
            <a:spAutoFit/>
          </a:bodyPr>
          <a:lstStyle/>
          <a:p>
            <a:pPr algn="ctr"/>
            <a:r>
              <a:rPr lang="zh-CN" altLang="en-US">
                <a:latin typeface="Times New Roman" panose="02020603050405020304" pitchFamily="18" charset="0"/>
                <a:ea typeface="黑体" panose="02010609060101010101" pitchFamily="49" charset="-122"/>
                <a:cs typeface="+mn-ea"/>
                <a:sym typeface="Times New Roman" panose="02020603050405020304" pitchFamily="18" charset="0"/>
              </a:rPr>
              <a:t>展现</a:t>
            </a:r>
          </a:p>
        </p:txBody>
      </p:sp>
      <p:sp>
        <p:nvSpPr>
          <p:cNvPr id="26" name="内容占位符 2">
            <a:extLst>
              <a:ext uri="{FF2B5EF4-FFF2-40B4-BE49-F238E27FC236}">
                <a16:creationId xmlns:a16="http://schemas.microsoft.com/office/drawing/2014/main" id="{84E122E6-4CED-9040-D0B2-FF3F1AE24A9D}"/>
              </a:ext>
            </a:extLst>
          </p:cNvPr>
          <p:cNvSpPr txBox="1">
            <a:spLocks/>
          </p:cNvSpPr>
          <p:nvPr/>
        </p:nvSpPr>
        <p:spPr>
          <a:xfrm>
            <a:off x="4398818" y="1542732"/>
            <a:ext cx="4870468" cy="923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p"/>
              <a:defRPr sz="2800" kern="1200">
                <a:solidFill>
                  <a:schemeClr val="tx1"/>
                </a:solidFill>
                <a:latin typeface="+mn-ea"/>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mn-ea"/>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ea"/>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mn-ea"/>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mn-ea"/>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latin typeface="Times New Roman" panose="02020603050405020304" pitchFamily="18" charset="0"/>
                <a:cs typeface="+mn-ea"/>
                <a:sym typeface="Times New Roman" panose="02020603050405020304" pitchFamily="18" charset="0"/>
              </a:rPr>
              <a:t>推荐、广告系统</a:t>
            </a:r>
          </a:p>
        </p:txBody>
      </p:sp>
    </p:spTree>
    <p:extLst>
      <p:ext uri="{BB962C8B-B14F-4D97-AF65-F5344CB8AC3E}">
        <p14:creationId xmlns:p14="http://schemas.microsoft.com/office/powerpoint/2010/main" val="7869224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b个分段，每段r行</a:t>
            </a:r>
          </a:p>
        </p:txBody>
      </p:sp>
      <p:sp>
        <p:nvSpPr>
          <p:cNvPr id="3" name="内容占位符 2"/>
          <p:cNvSpPr>
            <a:spLocks noGrp="1"/>
          </p:cNvSpPr>
          <p:nvPr>
            <p:ph idx="1"/>
          </p:nvPr>
        </p:nvSpPr>
        <p:spPr/>
        <p:txBody>
          <a:bodyPr/>
          <a:lstStyle/>
          <a:p>
            <a:r>
              <a:rPr lang="zh-CN" altLang="en-US" dirty="0"/>
              <a:t>假设列C1和C2具有相似度t</a:t>
            </a:r>
          </a:p>
          <a:p>
            <a:r>
              <a:rPr lang="zh-CN" altLang="en-US" dirty="0"/>
              <a:t>选取任意一个段r行</a:t>
            </a:r>
          </a:p>
          <a:p>
            <a:pPr lvl="1"/>
            <a:r>
              <a:rPr lang="zh-CN" altLang="en-US" dirty="0"/>
              <a:t>该段中所有行都相等的概率 = t^r</a:t>
            </a:r>
          </a:p>
          <a:p>
            <a:pPr lvl="1"/>
            <a:r>
              <a:rPr lang="zh-CN" altLang="en-US" dirty="0"/>
              <a:t>该段中某一行不相等的概率 = 1 - t^r</a:t>
            </a:r>
          </a:p>
          <a:p>
            <a:r>
              <a:rPr lang="zh-CN" altLang="en-US" dirty="0"/>
              <a:t>假设不存在相同段的概率 = (1 - t^r)^b</a:t>
            </a:r>
          </a:p>
          <a:p>
            <a:r>
              <a:rPr lang="zh-CN" altLang="en-US" dirty="0"/>
              <a:t>假设至少有一个段相同的概率 = 1 - (1 - t^r)^b</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160</a:t>
            </a:fld>
            <a:endParaRPr lang="zh-CN" altLang="en-US"/>
          </a:p>
        </p:txBody>
      </p:sp>
    </p:spTree>
    <p:custDataLst>
      <p:tags r:id="rId1"/>
    </p:custData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b个分段，每段r行</a:t>
            </a:r>
            <a:endParaRPr lang="zh-CN" altLang="en-US"/>
          </a:p>
        </p:txBody>
      </p:sp>
      <p:sp>
        <p:nvSpPr>
          <p:cNvPr id="3" name="内容占位符 2"/>
          <p:cNvSpPr>
            <a:spLocks noGrp="1"/>
          </p:cNvSpPr>
          <p:nvPr>
            <p:ph idx="1"/>
          </p:nvPr>
        </p:nvSpPr>
        <p:spPr/>
        <p:txBody>
          <a:bodyPr/>
          <a:lstStyle/>
          <a:p>
            <a:r>
              <a:rPr lang="zh-CN" altLang="en-US"/>
              <a:t>准确性分析</a:t>
            </a:r>
          </a:p>
        </p:txBody>
      </p:sp>
      <p:pic>
        <p:nvPicPr>
          <p:cNvPr id="4" name="图片 3"/>
          <p:cNvPicPr>
            <a:picLocks noChangeAspect="1"/>
          </p:cNvPicPr>
          <p:nvPr>
            <p:custDataLst>
              <p:tags r:id="rId2"/>
            </p:custDataLst>
          </p:nvPr>
        </p:nvPicPr>
        <p:blipFill>
          <a:blip r:embed="rId4"/>
          <a:stretch>
            <a:fillRect/>
          </a:stretch>
        </p:blipFill>
        <p:spPr>
          <a:xfrm>
            <a:off x="585470" y="2000250"/>
            <a:ext cx="7973060" cy="4521200"/>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161</a:t>
            </a:fld>
            <a:endParaRPr lang="zh-CN" altLang="en-US"/>
          </a:p>
        </p:txBody>
      </p:sp>
    </p:spTree>
    <p:custDataLst>
      <p:tags r:id="rId1"/>
    </p:custData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举例</a:t>
            </a:r>
          </a:p>
        </p:txBody>
      </p:sp>
      <p:sp>
        <p:nvSpPr>
          <p:cNvPr id="3" name="内容占位符 2"/>
          <p:cNvSpPr>
            <a:spLocks noGrp="1"/>
          </p:cNvSpPr>
          <p:nvPr>
            <p:ph idx="1"/>
          </p:nvPr>
        </p:nvSpPr>
        <p:spPr/>
        <p:txBody>
          <a:bodyPr/>
          <a:lstStyle/>
          <a:p>
            <a:r>
              <a:rPr lang="en-US" altLang="zh-CN"/>
              <a:t>s</a:t>
            </a:r>
            <a:r>
              <a:rPr lang="zh-CN" altLang="en-US"/>
              <a:t>表示两个集合的相似度</a:t>
            </a:r>
          </a:p>
          <a:p>
            <a:r>
              <a:rPr lang="zh-CN" altLang="en-US"/>
              <a:t>概率：两个集合至少在一个分段映射到相同的桶</a:t>
            </a:r>
          </a:p>
        </p:txBody>
      </p:sp>
      <p:pic>
        <p:nvPicPr>
          <p:cNvPr id="4" name="图片 3"/>
          <p:cNvPicPr>
            <a:picLocks noChangeAspect="1"/>
          </p:cNvPicPr>
          <p:nvPr>
            <p:custDataLst>
              <p:tags r:id="rId2"/>
            </p:custDataLst>
          </p:nvPr>
        </p:nvPicPr>
        <p:blipFill>
          <a:blip r:embed="rId4"/>
          <a:stretch>
            <a:fillRect/>
          </a:stretch>
        </p:blipFill>
        <p:spPr>
          <a:xfrm>
            <a:off x="2940685" y="2499995"/>
            <a:ext cx="3262630" cy="421957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162</a:t>
            </a:fld>
            <a:endParaRPr lang="zh-CN" altLang="en-US"/>
          </a:p>
        </p:txBody>
      </p:sp>
    </p:spTree>
    <p:custDataLst>
      <p:tags r:id="rId1"/>
    </p:custData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t>
            </a:r>
            <a:r>
              <a:rPr lang="zh-CN" altLang="en-US"/>
              <a:t>曲线</a:t>
            </a:r>
          </a:p>
        </p:txBody>
      </p:sp>
      <p:sp>
        <p:nvSpPr>
          <p:cNvPr id="3" name="内容占位符 2"/>
          <p:cNvSpPr>
            <a:spLocks noGrp="1"/>
          </p:cNvSpPr>
          <p:nvPr>
            <p:ph idx="1"/>
          </p:nvPr>
        </p:nvSpPr>
        <p:spPr/>
        <p:txBody>
          <a:bodyPr/>
          <a:lstStyle/>
          <a:p>
            <a:r>
              <a:rPr lang="zh-CN" altLang="en-US"/>
              <a:t>设置</a:t>
            </a:r>
            <a:r>
              <a:rPr lang="en-US" altLang="zh-CN"/>
              <a:t>b</a:t>
            </a:r>
            <a:r>
              <a:rPr lang="zh-CN" altLang="en-US"/>
              <a:t>和</a:t>
            </a:r>
            <a:r>
              <a:rPr lang="en-US" altLang="zh-CN"/>
              <a:t>r</a:t>
            </a:r>
            <a:r>
              <a:rPr lang="zh-CN" altLang="en-US"/>
              <a:t>获取最优的</a:t>
            </a:r>
            <a:r>
              <a:rPr lang="en-US" altLang="zh-CN"/>
              <a:t>S</a:t>
            </a:r>
            <a:r>
              <a:rPr lang="zh-CN" altLang="en-US"/>
              <a:t>曲线</a:t>
            </a:r>
          </a:p>
          <a:p>
            <a:pPr lvl="1"/>
            <a:r>
              <a:rPr lang="zh-CN" altLang="en-US"/>
              <a:t>例如下图为</a:t>
            </a:r>
            <a:r>
              <a:rPr lang="en-US" altLang="zh-CN"/>
              <a:t>50</a:t>
            </a:r>
            <a:r>
              <a:rPr lang="zh-CN" altLang="en-US"/>
              <a:t>个</a:t>
            </a:r>
            <a:r>
              <a:rPr lang="en-US" altLang="zh-CN"/>
              <a:t>MinHash</a:t>
            </a:r>
            <a:r>
              <a:rPr lang="zh-CN" altLang="en-US"/>
              <a:t>函数</a:t>
            </a:r>
            <a:r>
              <a:rPr lang="en-US" altLang="zh-CN"/>
              <a:t> (r=5, b=10)</a:t>
            </a:r>
          </a:p>
          <a:p>
            <a:endParaRPr lang="en-US" altLang="zh-CN"/>
          </a:p>
        </p:txBody>
      </p:sp>
      <p:pic>
        <p:nvPicPr>
          <p:cNvPr id="4" name="图片 3"/>
          <p:cNvPicPr>
            <a:picLocks noChangeAspect="1"/>
          </p:cNvPicPr>
          <p:nvPr>
            <p:custDataLst>
              <p:tags r:id="rId2"/>
            </p:custDataLst>
          </p:nvPr>
        </p:nvPicPr>
        <p:blipFill>
          <a:blip r:embed="rId4"/>
          <a:stretch>
            <a:fillRect/>
          </a:stretch>
        </p:blipFill>
        <p:spPr>
          <a:xfrm>
            <a:off x="816610" y="2543810"/>
            <a:ext cx="7908290" cy="400621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163</a:t>
            </a:fld>
            <a:endParaRPr lang="zh-CN" altLang="en-US"/>
          </a:p>
        </p:txBody>
      </p:sp>
    </p:spTree>
    <p:custDataLst>
      <p:tags r:id="rId1"/>
    </p:custData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分段</a:t>
            </a:r>
            <a:r>
              <a:rPr lang="en-US" altLang="zh-CN"/>
              <a:t>MinHash</a:t>
            </a:r>
            <a:r>
              <a:rPr lang="zh-CN" altLang="en-US"/>
              <a:t>总结</a:t>
            </a:r>
          </a:p>
        </p:txBody>
      </p:sp>
      <p:sp>
        <p:nvSpPr>
          <p:cNvPr id="3" name="内容占位符 2"/>
          <p:cNvSpPr>
            <a:spLocks noGrp="1"/>
          </p:cNvSpPr>
          <p:nvPr>
            <p:ph idx="1"/>
          </p:nvPr>
        </p:nvSpPr>
        <p:spPr/>
        <p:txBody>
          <a:bodyPr/>
          <a:lstStyle/>
          <a:p>
            <a:r>
              <a:rPr lang="en-US" altLang="zh-CN"/>
              <a:t>调整</a:t>
            </a:r>
            <a:r>
              <a:rPr lang="zh-CN" altLang="en-US"/>
              <a:t>分段数</a:t>
            </a:r>
            <a:r>
              <a:rPr lang="en-US" altLang="zh-CN"/>
              <a:t>b</a:t>
            </a:r>
            <a:r>
              <a:rPr lang="zh-CN" altLang="en-US"/>
              <a:t>、行数</a:t>
            </a:r>
            <a:r>
              <a:rPr lang="en-US" altLang="zh-CN"/>
              <a:t>r的值，</a:t>
            </a:r>
            <a:r>
              <a:rPr lang="zh-CN" altLang="en-US"/>
              <a:t>尽量降低假阳性率、假阴性率，得到候选对</a:t>
            </a:r>
            <a:r>
              <a:rPr lang="en-US" altLang="zh-CN"/>
              <a:t>。</a:t>
            </a:r>
          </a:p>
          <a:p>
            <a:r>
              <a:rPr lang="zh-CN" altLang="en-US"/>
              <a:t>进一步检查候选对的相似度</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164</a:t>
            </a:fld>
            <a:endParaRPr lang="zh-CN" altLang="en-US"/>
          </a:p>
        </p:txBody>
      </p:sp>
    </p:spTree>
    <p:custDataLst>
      <p:tags r:id="rId1"/>
    </p:custData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2.3 </a:t>
            </a:r>
            <a:r>
              <a:rPr lang="zh-CN" altLang="en-US" dirty="0">
                <a:sym typeface="+mn-ea"/>
              </a:rPr>
              <a:t>其它索引</a:t>
            </a:r>
            <a:endParaRPr lang="zh-CN" altLang="en-US" dirty="0"/>
          </a:p>
        </p:txBody>
      </p:sp>
      <p:sp>
        <p:nvSpPr>
          <p:cNvPr id="3" name="内容占位符 2"/>
          <p:cNvSpPr>
            <a:spLocks noGrp="1"/>
          </p:cNvSpPr>
          <p:nvPr>
            <p:ph idx="1"/>
          </p:nvPr>
        </p:nvSpPr>
        <p:spPr/>
        <p:txBody>
          <a:bodyPr>
            <a:normAutofit/>
          </a:bodyPr>
          <a:lstStyle/>
          <a:p>
            <a:r>
              <a:rPr lang="zh-CN" altLang="en-US" dirty="0"/>
              <a:t>2.</a:t>
            </a:r>
            <a:r>
              <a:rPr lang="en-US" altLang="zh-CN" dirty="0"/>
              <a:t>3.1 </a:t>
            </a:r>
            <a:r>
              <a:rPr lang="zh-CN" altLang="en-US" dirty="0">
                <a:sym typeface="+mn-ea"/>
              </a:rPr>
              <a:t>基于哈希的索引</a:t>
            </a:r>
          </a:p>
          <a:p>
            <a:r>
              <a:rPr lang="en-US" altLang="zh-CN" dirty="0">
                <a:solidFill>
                  <a:srgbClr val="C00000"/>
                </a:solidFill>
                <a:sym typeface="+mn-ea"/>
              </a:rPr>
              <a:t>2.3.2 </a:t>
            </a:r>
            <a:r>
              <a:rPr lang="zh-CN" altLang="en-US" dirty="0">
                <a:solidFill>
                  <a:srgbClr val="C00000"/>
                </a:solidFill>
                <a:sym typeface="+mn-ea"/>
              </a:rPr>
              <a:t>基于树的索引</a:t>
            </a:r>
            <a:endParaRPr lang="en-US" altLang="zh-CN" dirty="0">
              <a:solidFill>
                <a:srgbClr val="C00000"/>
              </a:solidFill>
            </a:endParaRPr>
          </a:p>
          <a:p>
            <a:endParaRPr lang="en-US" altLang="zh-CN" dirty="0">
              <a:solidFill>
                <a:srgbClr val="C00000"/>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165</a:t>
            </a:fld>
            <a:endParaRPr lang="zh-CN" altLang="en-US"/>
          </a:p>
        </p:txBody>
      </p:sp>
    </p:spTree>
    <p:custDataLst>
      <p:tags r:id="rId1"/>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核心思想：空间分区</a:t>
            </a:r>
            <a:endParaRPr lang="zh-CN" altLang="en-US" spc="-30" dirty="0"/>
          </a:p>
        </p:txBody>
      </p:sp>
      <p:sp>
        <p:nvSpPr>
          <p:cNvPr id="3" name="内容占位符 2"/>
          <p:cNvSpPr>
            <a:spLocks noGrp="1"/>
          </p:cNvSpPr>
          <p:nvPr>
            <p:ph idx="1"/>
          </p:nvPr>
        </p:nvSpPr>
        <p:spPr/>
        <p:txBody>
          <a:bodyPr>
            <a:noAutofit/>
          </a:bodyPr>
          <a:lstStyle/>
          <a:p>
            <a:pPr lvl="0"/>
            <a:r>
              <a:rPr lang="zh-CN" altLang="en-US" b="0" i="0" dirty="0">
                <a:solidFill>
                  <a:srgbClr val="1F2328"/>
                </a:solidFill>
                <a:effectLst/>
                <a:latin typeface="-apple-system"/>
              </a:rPr>
              <a:t>索引构建</a:t>
            </a:r>
            <a:endParaRPr lang="en-US" altLang="zh-CN" b="0" i="0" dirty="0">
              <a:solidFill>
                <a:srgbClr val="1F2328"/>
              </a:solidFill>
              <a:effectLst/>
              <a:latin typeface="-apple-system"/>
            </a:endParaRPr>
          </a:p>
          <a:p>
            <a:pPr lvl="1"/>
            <a:r>
              <a:rPr lang="zh-CN" altLang="en-US" b="0" i="0" dirty="0">
                <a:solidFill>
                  <a:srgbClr val="1F2328"/>
                </a:solidFill>
                <a:effectLst/>
                <a:latin typeface="-apple-system"/>
              </a:rPr>
              <a:t>将数据集所处的高维空间通过合适的方式以层次化的方式分割成若干小的分区，每个分区包含一个或一部分数据点。</a:t>
            </a:r>
            <a:endParaRPr lang="en-US" altLang="zh-CN" b="0" i="0" dirty="0">
              <a:solidFill>
                <a:srgbClr val="1F2328"/>
              </a:solidFill>
              <a:effectLst/>
              <a:latin typeface="-apple-system"/>
            </a:endParaRPr>
          </a:p>
          <a:p>
            <a:pPr lvl="0"/>
            <a:r>
              <a:rPr lang="zh-CN" altLang="en-US" b="0" i="0" dirty="0">
                <a:solidFill>
                  <a:srgbClr val="1F2328"/>
                </a:solidFill>
                <a:effectLst/>
                <a:latin typeface="-apple-system"/>
              </a:rPr>
              <a:t>索引查询</a:t>
            </a:r>
            <a:endParaRPr lang="en-US" altLang="zh-CN" b="0" i="0" dirty="0">
              <a:solidFill>
                <a:srgbClr val="1F2328"/>
              </a:solidFill>
              <a:effectLst/>
              <a:latin typeface="-apple-system"/>
            </a:endParaRPr>
          </a:p>
          <a:p>
            <a:pPr lvl="1"/>
            <a:r>
              <a:rPr lang="zh-CN" altLang="en-US" b="0" i="0" dirty="0">
                <a:solidFill>
                  <a:srgbClr val="1F2328"/>
                </a:solidFill>
                <a:effectLst/>
                <a:latin typeface="-apple-system"/>
              </a:rPr>
              <a:t>在查询时算法首先定位到最接近查询向量的若干分区，然后取出分区中的向量，和查询向量计算距离，筛选出和查询向量最近的</a:t>
            </a:r>
            <a:r>
              <a:rPr lang="en-US" altLang="zh-CN" b="0" i="0" dirty="0">
                <a:solidFill>
                  <a:srgbClr val="1F2328"/>
                </a:solidFill>
                <a:effectLst/>
                <a:latin typeface="-apple-system"/>
              </a:rPr>
              <a:t>k</a:t>
            </a:r>
            <a:r>
              <a:rPr lang="zh-CN" altLang="en-US" b="0" i="0" dirty="0">
                <a:solidFill>
                  <a:srgbClr val="1F2328"/>
                </a:solidFill>
                <a:effectLst/>
                <a:latin typeface="-apple-system"/>
              </a:rPr>
              <a:t>个向量作为结果返回。</a:t>
            </a:r>
          </a:p>
          <a:p>
            <a:pPr lvl="0"/>
            <a:r>
              <a:rPr lang="zh-CN" altLang="en-US" b="0" i="0" dirty="0">
                <a:solidFill>
                  <a:srgbClr val="1F2328"/>
                </a:solidFill>
                <a:effectLst/>
                <a:latin typeface="-apple-system"/>
              </a:rPr>
              <a:t>分类</a:t>
            </a:r>
          </a:p>
          <a:p>
            <a:pPr lvl="1"/>
            <a:r>
              <a:rPr lang="en-US" dirty="0">
                <a:sym typeface="+mn-ea"/>
              </a:rPr>
              <a:t>基于超平面分区</a:t>
            </a:r>
            <a:r>
              <a:rPr lang="zh-CN" altLang="en-US" dirty="0">
                <a:sym typeface="+mn-ea"/>
              </a:rPr>
              <a:t>：</a:t>
            </a:r>
            <a:r>
              <a:rPr lang="en-US" altLang="zh-CN" dirty="0">
                <a:sym typeface="+mn-ea"/>
              </a:rPr>
              <a:t>K-D</a:t>
            </a:r>
            <a:r>
              <a:rPr lang="zh-CN" altLang="en-US" dirty="0">
                <a:sym typeface="+mn-ea"/>
              </a:rPr>
              <a:t>树</a:t>
            </a:r>
            <a:endParaRPr lang="en-US" dirty="0">
              <a:sym typeface="+mn-ea"/>
            </a:endParaRPr>
          </a:p>
          <a:p>
            <a:pPr lvl="1"/>
            <a:r>
              <a:rPr lang="en-US" dirty="0">
                <a:sym typeface="+mn-ea"/>
              </a:rPr>
              <a:t>基于锚点分区的</a:t>
            </a:r>
            <a:r>
              <a:rPr lang="zh-CN" altLang="en-US" dirty="0">
                <a:sym typeface="+mn-ea"/>
              </a:rPr>
              <a:t>：</a:t>
            </a:r>
            <a:r>
              <a:rPr lang="en-US" altLang="zh-CN" dirty="0">
                <a:sym typeface="+mn-ea"/>
              </a:rPr>
              <a:t>VP</a:t>
            </a:r>
            <a:r>
              <a:rPr lang="zh-CN" altLang="en-US" dirty="0">
                <a:sym typeface="+mn-ea"/>
              </a:rPr>
              <a:t>树、球树</a:t>
            </a:r>
            <a:endParaRPr lang="en-US" b="0" i="0" dirty="0"/>
          </a:p>
          <a:p>
            <a:pPr lvl="1"/>
            <a:endParaRPr lang="en-US" dirty="0"/>
          </a:p>
          <a:p>
            <a:pPr lvl="1"/>
            <a:endParaRPr lang="zh-CN" altLang="en-US" b="0" i="0" dirty="0">
              <a:solidFill>
                <a:srgbClr val="1F2328"/>
              </a:solidFill>
              <a:effectLst/>
              <a:latin typeface="-apple-system"/>
            </a:endParaRPr>
          </a:p>
          <a:p>
            <a:pPr lvl="1"/>
            <a:endParaRPr lang="zh-CN" altLang="en-US" b="0" i="0" dirty="0">
              <a:solidFill>
                <a:srgbClr val="1F2328"/>
              </a:solidFill>
              <a:effectLst/>
              <a:latin typeface="-apple-system"/>
            </a:endParaRPr>
          </a:p>
          <a:p>
            <a:pPr lvl="0"/>
            <a:endParaRPr lang="zh-CN" altLang="en-US" b="0" i="0" dirty="0">
              <a:solidFill>
                <a:srgbClr val="1F2328"/>
              </a:solidFill>
              <a:effectLst/>
              <a:latin typeface="-apple-system"/>
            </a:endParaRPr>
          </a:p>
          <a:p>
            <a:pPr lvl="1"/>
            <a:endParaRPr lang="en-US" altLang="zh-CN" b="0" i="0" dirty="0">
              <a:solidFill>
                <a:srgbClr val="1F2328"/>
              </a:solidFill>
              <a:effectLst/>
              <a:latin typeface="-apple-system"/>
            </a:endParaRPr>
          </a:p>
          <a:p>
            <a:pPr marL="0" indent="0">
              <a:buNone/>
            </a:pPr>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166</a:t>
            </a:fld>
            <a:endParaRPr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en-US" sz="4400" dirty="0"/>
              <a:t>K-D树</a:t>
            </a:r>
          </a:p>
        </p:txBody>
      </p:sp>
      <p:sp>
        <p:nvSpPr>
          <p:cNvPr id="4" name="标题 3"/>
          <p:cNvSpPr>
            <a:spLocks noGrp="1"/>
          </p:cNvSpPr>
          <p:nvPr>
            <p:ph type="title"/>
          </p:nvPr>
        </p:nvSpPr>
        <p:spPr/>
        <p:txBody>
          <a:bodyPr/>
          <a:lstStyle/>
          <a:p>
            <a:r>
              <a:rPr lang="zh-CN" altLang="en-US" dirty="0">
                <a:solidFill>
                  <a:schemeClr val="tx1"/>
                </a:solidFill>
                <a:sym typeface="+mn-ea"/>
              </a:rPr>
              <a:t>2.3.1 基于树的索引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167</a:t>
            </a:fld>
            <a:endParaRPr lang="zh-CN" altLang="en-US"/>
          </a:p>
        </p:txBody>
      </p:sp>
    </p:spTree>
    <p:custDataLst>
      <p:tags r:id="rId1"/>
    </p:custData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latin typeface="-apple-system"/>
              </a:rPr>
              <a:t>基本思想</a:t>
            </a:r>
          </a:p>
        </p:txBody>
      </p:sp>
      <p:sp>
        <p:nvSpPr>
          <p:cNvPr id="3" name="内容占位符 2"/>
          <p:cNvSpPr>
            <a:spLocks noGrp="1"/>
          </p:cNvSpPr>
          <p:nvPr>
            <p:ph idx="1"/>
          </p:nvPr>
        </p:nvSpPr>
        <p:spPr/>
        <p:txBody>
          <a:bodyPr>
            <a:normAutofit/>
          </a:bodyPr>
          <a:lstStyle/>
          <a:p>
            <a:r>
              <a:rPr lang="zh-CN" altLang="en-US" b="0" i="0" dirty="0">
                <a:solidFill>
                  <a:srgbClr val="1F2328"/>
                </a:solidFill>
                <a:effectLst/>
                <a:latin typeface="-apple-system"/>
              </a:rPr>
              <a:t>基本结构：二叉树</a:t>
            </a:r>
            <a:endParaRPr lang="en-US" altLang="zh-CN" b="0" i="0" dirty="0">
              <a:solidFill>
                <a:srgbClr val="1F2328"/>
              </a:solidFill>
              <a:effectLst/>
              <a:latin typeface="-apple-system"/>
            </a:endParaRPr>
          </a:p>
          <a:p>
            <a:pPr lvl="0"/>
            <a:r>
              <a:rPr lang="zh-CN" altLang="en-US" b="0" i="0" dirty="0">
                <a:solidFill>
                  <a:srgbClr val="1F2328"/>
                </a:solidFill>
                <a:effectLst/>
                <a:latin typeface="-apple-system"/>
              </a:rPr>
              <a:t>迭代分区</a:t>
            </a:r>
            <a:endParaRPr lang="en-US" altLang="zh-CN" b="0" i="0" dirty="0">
              <a:solidFill>
                <a:srgbClr val="1F2328"/>
              </a:solidFill>
              <a:effectLst/>
              <a:latin typeface="-apple-system"/>
            </a:endParaRPr>
          </a:p>
          <a:p>
            <a:pPr lvl="1"/>
            <a:r>
              <a:rPr lang="zh-CN" altLang="en-US" b="0" i="0" dirty="0">
                <a:solidFill>
                  <a:srgbClr val="1F2328"/>
                </a:solidFill>
                <a:effectLst/>
                <a:latin typeface="-apple-system"/>
              </a:rPr>
              <a:t>从一个</a:t>
            </a:r>
            <a:r>
              <a:rPr lang="zh-CN" altLang="en-US" b="0" i="0" dirty="0">
                <a:solidFill>
                  <a:srgbClr val="C00000"/>
                </a:solidFill>
                <a:effectLst/>
                <a:latin typeface="-apple-system"/>
              </a:rPr>
              <a:t>包含整个数据集中点的根节点</a:t>
            </a:r>
            <a:r>
              <a:rPr lang="zh-CN" altLang="en-US" b="0" i="0" dirty="0">
                <a:solidFill>
                  <a:srgbClr val="1F2328"/>
                </a:solidFill>
                <a:effectLst/>
                <a:latin typeface="-apple-system"/>
              </a:rPr>
              <a:t>开始构建，若当前节点的大</a:t>
            </a:r>
            <a:r>
              <a:rPr lang="zh-CN" altLang="en-US" b="0" i="0" dirty="0">
                <a:solidFill>
                  <a:schemeClr val="tx1"/>
                </a:solidFill>
                <a:effectLst/>
                <a:latin typeface="-apple-system"/>
              </a:rPr>
              <a:t>小超过一个给定的阈值，则当前节点将分裂为两个子节点</a:t>
            </a:r>
            <a:endParaRPr lang="en-US" altLang="zh-CN" b="0" i="0" dirty="0">
              <a:solidFill>
                <a:schemeClr val="accent1"/>
              </a:solidFill>
              <a:effectLst/>
              <a:latin typeface="-apple-system"/>
            </a:endParaRPr>
          </a:p>
          <a:p>
            <a:pPr lvl="0"/>
            <a:r>
              <a:rPr lang="zh-CN" altLang="en-US" dirty="0">
                <a:solidFill>
                  <a:srgbClr val="1F2328"/>
                </a:solidFill>
                <a:latin typeface="-apple-system"/>
              </a:rPr>
              <a:t>终止条件</a:t>
            </a:r>
            <a:endParaRPr lang="en-US" altLang="zh-CN" dirty="0">
              <a:solidFill>
                <a:srgbClr val="1F2328"/>
              </a:solidFill>
              <a:latin typeface="-apple-system"/>
            </a:endParaRPr>
          </a:p>
          <a:p>
            <a:pPr lvl="1"/>
            <a:r>
              <a:rPr lang="zh-CN" altLang="en-US" b="0" i="0" dirty="0">
                <a:solidFill>
                  <a:srgbClr val="1F2328"/>
                </a:solidFill>
                <a:effectLst/>
                <a:latin typeface="-apple-system"/>
              </a:rPr>
              <a:t>直到所有节点的大小都不超过阈值</a:t>
            </a:r>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168</a:t>
            </a:fld>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分裂策略</a:t>
            </a:r>
            <a:endParaRPr lang="zh-CN" altLang="en-US" dirty="0">
              <a:solidFill>
                <a:srgbClr val="1F2328"/>
              </a:solidFill>
              <a:latin typeface="-apple-system"/>
            </a:endParaRPr>
          </a:p>
        </p:txBody>
      </p:sp>
      <p:sp>
        <p:nvSpPr>
          <p:cNvPr id="3" name="内容占位符 2"/>
          <p:cNvSpPr>
            <a:spLocks noGrp="1"/>
          </p:cNvSpPr>
          <p:nvPr>
            <p:ph idx="1"/>
          </p:nvPr>
        </p:nvSpPr>
        <p:spPr/>
        <p:txBody>
          <a:bodyPr/>
          <a:lstStyle/>
          <a:p>
            <a:pPr lvl="0"/>
            <a:r>
              <a:rPr lang="zh-CN" altLang="en-US" b="0" i="0" dirty="0">
                <a:solidFill>
                  <a:schemeClr val="tx1"/>
                </a:solidFill>
                <a:effectLst/>
                <a:latin typeface="-apple-system"/>
              </a:rPr>
              <a:t>以循环的方式每次选择一个维度</a:t>
            </a:r>
            <a:r>
              <a:rPr lang="en-US" altLang="zh-CN" b="0" i="0" dirty="0">
                <a:solidFill>
                  <a:schemeClr val="tx1"/>
                </a:solidFill>
                <a:effectLst/>
                <a:latin typeface="-apple-system"/>
              </a:rPr>
              <a:t>d</a:t>
            </a:r>
          </a:p>
          <a:p>
            <a:pPr lvl="0"/>
            <a:r>
              <a:rPr lang="zh-CN" altLang="en-US" b="0" i="0" dirty="0">
                <a:solidFill>
                  <a:schemeClr val="tx1"/>
                </a:solidFill>
                <a:effectLst/>
                <a:latin typeface="-apple-system"/>
              </a:rPr>
              <a:t>计算节点中的向量在维度</a:t>
            </a:r>
            <a:r>
              <a:rPr lang="en-US" altLang="zh-CN" b="0" i="0" dirty="0">
                <a:solidFill>
                  <a:schemeClr val="tx1"/>
                </a:solidFill>
                <a:effectLst/>
                <a:latin typeface="-apple-system"/>
              </a:rPr>
              <a:t>d</a:t>
            </a:r>
            <a:r>
              <a:rPr lang="zh-CN" altLang="en-US" b="0" i="0" dirty="0">
                <a:solidFill>
                  <a:schemeClr val="tx1"/>
                </a:solidFill>
                <a:effectLst/>
                <a:latin typeface="-apple-system"/>
              </a:rPr>
              <a:t>上的中值</a:t>
            </a:r>
            <a:r>
              <a:rPr lang="en-US" altLang="zh-CN" b="0" i="0" dirty="0">
                <a:solidFill>
                  <a:schemeClr val="tx1"/>
                </a:solidFill>
                <a:effectLst/>
                <a:latin typeface="-apple-system"/>
              </a:rPr>
              <a:t>mid</a:t>
            </a:r>
          </a:p>
          <a:p>
            <a:pPr lvl="0"/>
            <a:r>
              <a:rPr lang="zh-CN" altLang="en-US" b="0" i="0" dirty="0">
                <a:solidFill>
                  <a:srgbClr val="1F2328"/>
                </a:solidFill>
                <a:effectLst/>
                <a:latin typeface="-apple-system"/>
              </a:rPr>
              <a:t>基于中值将数据平均分成两个子集，作为两个子节点。</a:t>
            </a:r>
            <a:r>
              <a:rPr lang="zh-CN" altLang="en-US" dirty="0">
                <a:solidFill>
                  <a:srgbClr val="1F2328"/>
                </a:solidFill>
                <a:effectLst/>
                <a:latin typeface="-apple-system"/>
                <a:sym typeface="+mn-ea"/>
              </a:rPr>
              <a:t>在维度</a:t>
            </a:r>
            <a:r>
              <a:rPr lang="en-US" altLang="zh-CN" dirty="0">
                <a:solidFill>
                  <a:srgbClr val="1F2328"/>
                </a:solidFill>
                <a:effectLst/>
                <a:latin typeface="-apple-system"/>
                <a:sym typeface="+mn-ea"/>
              </a:rPr>
              <a:t>d</a:t>
            </a:r>
            <a:r>
              <a:rPr lang="zh-CN" altLang="en-US" dirty="0">
                <a:solidFill>
                  <a:srgbClr val="1F2328"/>
                </a:solidFill>
                <a:effectLst/>
                <a:latin typeface="-apple-system"/>
                <a:sym typeface="+mn-ea"/>
              </a:rPr>
              <a:t>上：</a:t>
            </a:r>
            <a:endParaRPr lang="zh-CN" altLang="en-US" b="0" i="0" dirty="0">
              <a:solidFill>
                <a:srgbClr val="1F2328"/>
              </a:solidFill>
              <a:effectLst/>
              <a:latin typeface="-apple-system"/>
            </a:endParaRPr>
          </a:p>
          <a:p>
            <a:pPr lvl="1"/>
            <a:r>
              <a:rPr lang="zh-CN" altLang="en-US" b="0" i="0" dirty="0">
                <a:solidFill>
                  <a:srgbClr val="1F2328"/>
                </a:solidFill>
                <a:effectLst/>
                <a:latin typeface="-apple-system"/>
              </a:rPr>
              <a:t>小于等于</a:t>
            </a:r>
            <a:r>
              <a:rPr lang="en-US" altLang="zh-CN" b="0" i="0" dirty="0">
                <a:solidFill>
                  <a:srgbClr val="1F2328"/>
                </a:solidFill>
                <a:effectLst/>
                <a:latin typeface="-apple-system"/>
              </a:rPr>
              <a:t>mid</a:t>
            </a:r>
            <a:r>
              <a:rPr lang="zh-CN" altLang="en-US" b="0" i="0" dirty="0">
                <a:solidFill>
                  <a:srgbClr val="1F2328"/>
                </a:solidFill>
                <a:effectLst/>
                <a:latin typeface="-apple-system"/>
              </a:rPr>
              <a:t>的被划为左孩子节点</a:t>
            </a:r>
          </a:p>
          <a:p>
            <a:pPr lvl="1"/>
            <a:r>
              <a:rPr lang="zh-CN" altLang="en-US" b="0" i="0" dirty="0">
                <a:solidFill>
                  <a:srgbClr val="1F2328"/>
                </a:solidFill>
                <a:effectLst/>
                <a:latin typeface="-apple-system"/>
              </a:rPr>
              <a:t>大于</a:t>
            </a:r>
            <a:r>
              <a:rPr lang="en-US" altLang="zh-CN" b="0" i="0" dirty="0">
                <a:solidFill>
                  <a:srgbClr val="1F2328"/>
                </a:solidFill>
                <a:effectLst/>
                <a:latin typeface="-apple-system"/>
              </a:rPr>
              <a:t>mid</a:t>
            </a:r>
            <a:r>
              <a:rPr lang="zh-CN" altLang="en-US" b="0" i="0" dirty="0">
                <a:solidFill>
                  <a:srgbClr val="1F2328"/>
                </a:solidFill>
                <a:effectLst/>
                <a:latin typeface="-apple-system"/>
              </a:rPr>
              <a:t>的被划为右孩子节点。</a:t>
            </a:r>
            <a:endParaRPr lang="en-US" altLang="zh-CN" dirty="0">
              <a:solidFill>
                <a:srgbClr val="1F2328"/>
              </a:solidFill>
              <a:latin typeface="-apple-system"/>
            </a:endParaRPr>
          </a:p>
          <a:p>
            <a:pPr lvl="0"/>
            <a:r>
              <a:rPr lang="zh-CN" altLang="en-US" b="0" i="0" dirty="0">
                <a:solidFill>
                  <a:srgbClr val="1F2328"/>
                </a:solidFill>
                <a:effectLst/>
                <a:latin typeface="-apple-system"/>
              </a:rPr>
              <a:t>超平面</a:t>
            </a:r>
            <a:endParaRPr lang="en-US" altLang="zh-CN" b="0" i="0" dirty="0">
              <a:solidFill>
                <a:srgbClr val="1F2328"/>
              </a:solidFill>
              <a:effectLst/>
              <a:latin typeface="-apple-system"/>
            </a:endParaRPr>
          </a:p>
          <a:p>
            <a:pPr lvl="1"/>
            <a:r>
              <a:rPr lang="zh-CN" altLang="en-US" b="0" i="0" dirty="0">
                <a:solidFill>
                  <a:srgbClr val="1F2328"/>
                </a:solidFill>
                <a:effectLst/>
                <a:latin typeface="-apple-system"/>
              </a:rPr>
              <a:t>这个分裂过程也可以视为用一个垂直于维度</a:t>
            </a:r>
            <a:r>
              <a:rPr lang="en-US" altLang="zh-CN" b="0" i="0" dirty="0">
                <a:solidFill>
                  <a:srgbClr val="1F2328"/>
                </a:solidFill>
                <a:effectLst/>
                <a:latin typeface="-apple-system"/>
              </a:rPr>
              <a:t>d</a:t>
            </a:r>
            <a:r>
              <a:rPr lang="zh-CN" altLang="en-US" b="0" i="0" dirty="0">
                <a:solidFill>
                  <a:srgbClr val="1F2328"/>
                </a:solidFill>
                <a:effectLst/>
                <a:latin typeface="-apple-system"/>
              </a:rPr>
              <a:t>的超平面将空间切割</a:t>
            </a:r>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169</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sz="4400" dirty="0"/>
              <a:t>向量比较</a:t>
            </a:r>
            <a:endParaRPr lang="zh-CN" sz="4400" dirty="0"/>
          </a:p>
        </p:txBody>
      </p:sp>
      <p:sp>
        <p:nvSpPr>
          <p:cNvPr id="4" name="标题 3"/>
          <p:cNvSpPr>
            <a:spLocks noGrp="1"/>
          </p:cNvSpPr>
          <p:nvPr>
            <p:ph type="title"/>
          </p:nvPr>
        </p:nvSpPr>
        <p:spPr/>
        <p:txBody>
          <a:bodyPr/>
          <a:lstStyle/>
          <a:p>
            <a:r>
              <a:rPr lang="zh-CN" altLang="en-US">
                <a:sym typeface="+mn-ea"/>
              </a:rPr>
              <a:t>1.1 向量检索的基本概念</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17</a:t>
            </a:fld>
            <a:endParaRPr lang="zh-CN" altLang="en-US"/>
          </a:p>
        </p:txBody>
      </p:sp>
    </p:spTree>
    <p:custDataLst>
      <p:tags r:id="rId1"/>
    </p:custData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lstStyle/>
          <a:p>
            <a:r>
              <a:rPr lang="en-US" altLang="zh-CN" dirty="0"/>
              <a:t>abcdefgh</a:t>
            </a:r>
            <a:r>
              <a:rPr lang="zh-CN" altLang="en-US" dirty="0"/>
              <a:t>是二维数据</a:t>
            </a:r>
          </a:p>
          <a:p>
            <a:r>
              <a:rPr lang="zh-CN" altLang="en-US" dirty="0"/>
              <a:t>第</a:t>
            </a:r>
            <a:r>
              <a:rPr lang="en-US" altLang="zh-CN" dirty="0"/>
              <a:t>1</a:t>
            </a:r>
            <a:r>
              <a:rPr lang="zh-CN" altLang="en-US" dirty="0"/>
              <a:t>次分裂选取维度</a:t>
            </a:r>
            <a:r>
              <a:rPr lang="en-US" altLang="zh-CN" dirty="0"/>
              <a:t>x</a:t>
            </a:r>
            <a:r>
              <a:rPr lang="zh-CN" altLang="en-US" dirty="0"/>
              <a:t>，可计算中值</a:t>
            </a:r>
            <a:r>
              <a:rPr lang="en-US" altLang="zh-CN" dirty="0"/>
              <a:t>mid=8(e)</a:t>
            </a:r>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669" y="3050425"/>
            <a:ext cx="7148661" cy="3481819"/>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49AE70B2-8BF9-45C0-BB95-33D1B9D3A854}" type="slidenum">
              <a:rPr lang="zh-CN" altLang="en-US" smtClean="0"/>
              <a:t>170</a:t>
            </a:fld>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例子</a:t>
            </a:r>
            <a:endParaRPr lang="zh-CN" altLang="en-US" dirty="0"/>
          </a:p>
        </p:txBody>
      </p:sp>
      <p:sp>
        <p:nvSpPr>
          <p:cNvPr id="3" name="内容占位符 2"/>
          <p:cNvSpPr>
            <a:spLocks noGrp="1"/>
          </p:cNvSpPr>
          <p:nvPr>
            <p:ph idx="1"/>
          </p:nvPr>
        </p:nvSpPr>
        <p:spPr/>
        <p:txBody>
          <a:bodyPr/>
          <a:lstStyle/>
          <a:p>
            <a:r>
              <a:rPr lang="zh-CN" altLang="en-US" dirty="0"/>
              <a:t>第</a:t>
            </a:r>
            <a:r>
              <a:rPr lang="en-US" altLang="zh-CN" dirty="0"/>
              <a:t>2</a:t>
            </a:r>
            <a:r>
              <a:rPr lang="zh-CN" altLang="en-US" dirty="0"/>
              <a:t>次分裂选取维度</a:t>
            </a:r>
            <a:r>
              <a:rPr lang="en-US" altLang="zh-CN" dirty="0"/>
              <a:t>y</a:t>
            </a:r>
            <a:r>
              <a:rPr lang="zh-CN" altLang="en-US" dirty="0"/>
              <a:t>，可计算左子树中值</a:t>
            </a:r>
            <a:r>
              <a:rPr lang="en-US" altLang="zh-CN" dirty="0"/>
              <a:t>mid1=8(c)</a:t>
            </a:r>
            <a:r>
              <a:rPr lang="zh-CN" altLang="en-US" dirty="0"/>
              <a:t>，右子树</a:t>
            </a:r>
            <a:r>
              <a:rPr lang="en-US" altLang="zh-CN" dirty="0"/>
              <a:t>mid2=5(g)</a:t>
            </a:r>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669" y="3050425"/>
            <a:ext cx="7148661" cy="3481819"/>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49AE70B2-8BF9-45C0-BB95-33D1B9D3A854}" type="slidenum">
              <a:rPr lang="zh-CN" altLang="en-US" smtClean="0"/>
              <a:t>171</a:t>
            </a:fld>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例子</a:t>
            </a:r>
            <a:endParaRPr lang="zh-CN" altLang="en-US" dirty="0"/>
          </a:p>
        </p:txBody>
      </p:sp>
      <p:sp>
        <p:nvSpPr>
          <p:cNvPr id="3" name="内容占位符 2"/>
          <p:cNvSpPr>
            <a:spLocks noGrp="1"/>
          </p:cNvSpPr>
          <p:nvPr>
            <p:ph idx="1"/>
          </p:nvPr>
        </p:nvSpPr>
        <p:spPr/>
        <p:txBody>
          <a:bodyPr/>
          <a:lstStyle/>
          <a:p>
            <a:r>
              <a:rPr lang="zh-CN" altLang="en-US" dirty="0"/>
              <a:t>第</a:t>
            </a:r>
            <a:r>
              <a:rPr lang="en-US" altLang="zh-CN" dirty="0"/>
              <a:t>3</a:t>
            </a:r>
            <a:r>
              <a:rPr lang="zh-CN" altLang="en-US" dirty="0"/>
              <a:t>次分裂选取维度</a:t>
            </a:r>
            <a:r>
              <a:rPr lang="en-US" altLang="zh-CN" dirty="0"/>
              <a:t>x</a:t>
            </a:r>
            <a:r>
              <a:rPr lang="zh-CN" altLang="en-US" dirty="0"/>
              <a:t>，只有</a:t>
            </a:r>
            <a:r>
              <a:rPr lang="en-US" altLang="zh-CN" dirty="0"/>
              <a:t>{ab}</a:t>
            </a:r>
            <a:r>
              <a:rPr lang="zh-CN" altLang="en-US" dirty="0"/>
              <a:t>这个子树还可以分裂，计算</a:t>
            </a:r>
            <a:r>
              <a:rPr lang="en-US" altLang="zh-CN" dirty="0"/>
              <a:t>mid=2(b)</a:t>
            </a:r>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669" y="3050425"/>
            <a:ext cx="7148661" cy="3481819"/>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49AE70B2-8BF9-45C0-BB95-33D1B9D3A854}" type="slidenum">
              <a:rPr lang="zh-CN" altLang="en-US" smtClean="0"/>
              <a:t>172</a:t>
            </a:fld>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en-US" sz="4400" dirty="0">
                <a:sym typeface="+mn-ea"/>
              </a:rPr>
              <a:t>K-D树</a:t>
            </a:r>
            <a:r>
              <a:rPr lang="zh-CN" altLang="en-US" sz="4400" dirty="0">
                <a:sym typeface="+mn-ea"/>
              </a:rPr>
              <a:t>的</a:t>
            </a:r>
            <a:r>
              <a:rPr lang="zh-CN" altLang="en-US" sz="4400" dirty="0"/>
              <a:t>回溯查询</a:t>
            </a:r>
          </a:p>
        </p:txBody>
      </p:sp>
      <p:sp>
        <p:nvSpPr>
          <p:cNvPr id="4" name="标题 3"/>
          <p:cNvSpPr>
            <a:spLocks noGrp="1"/>
          </p:cNvSpPr>
          <p:nvPr>
            <p:ph type="title"/>
          </p:nvPr>
        </p:nvSpPr>
        <p:spPr/>
        <p:txBody>
          <a:bodyPr/>
          <a:lstStyle/>
          <a:p>
            <a:r>
              <a:rPr lang="zh-CN" altLang="en-US" dirty="0">
                <a:sym typeface="+mn-ea"/>
              </a:rPr>
              <a:t>2.3.1 基于树的索引</a:t>
            </a:r>
            <a:endParaRPr dirty="0">
              <a:solidFill>
                <a:schemeClr val="tx1"/>
              </a:solidFill>
              <a:sym typeface="+mn-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173</a:t>
            </a:fld>
            <a:endParaRPr lang="zh-CN" altLang="en-US"/>
          </a:p>
        </p:txBody>
      </p:sp>
    </p:spTree>
    <p:custDataLst>
      <p:tags r:id="rId1"/>
    </p:custData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latin typeface="-apple-system"/>
                <a:sym typeface="+mn-ea"/>
              </a:rPr>
              <a:t>第一步：</a:t>
            </a:r>
            <a:r>
              <a:rPr lang="zh-CN" altLang="en-US" dirty="0">
                <a:solidFill>
                  <a:srgbClr val="1F2328"/>
                </a:solidFill>
                <a:effectLst/>
                <a:latin typeface="-apple-system"/>
                <a:sym typeface="+mn-ea"/>
              </a:rPr>
              <a:t>自顶向下</a:t>
            </a:r>
            <a:endParaRPr lang="zh-CN" altLang="en-US" dirty="0"/>
          </a:p>
        </p:txBody>
      </p:sp>
      <p:sp>
        <p:nvSpPr>
          <p:cNvPr id="3" name="内容占位符 2"/>
          <p:cNvSpPr>
            <a:spLocks noGrp="1"/>
          </p:cNvSpPr>
          <p:nvPr>
            <p:ph idx="1"/>
          </p:nvPr>
        </p:nvSpPr>
        <p:spPr/>
        <p:txBody>
          <a:bodyPr>
            <a:normAutofit/>
          </a:bodyPr>
          <a:lstStyle/>
          <a:p>
            <a:pPr marL="285750" lvl="0" indent="-285750"/>
            <a:r>
              <a:rPr lang="zh-CN" altLang="en-US" b="0" i="0" dirty="0">
                <a:solidFill>
                  <a:schemeClr val="tx1"/>
                </a:solidFill>
                <a:effectLst/>
                <a:latin typeface="-apple-system"/>
              </a:rPr>
              <a:t>从根节点开始，根据节点的分裂维度、分裂中值和查询向量对应维度的值决定向下访问哪一侧的孩子节点，依次类推，直到找到目标叶子节点</a:t>
            </a:r>
            <a:endParaRPr lang="en-US" altLang="zh-CN" dirty="0">
              <a:solidFill>
                <a:schemeClr val="tx1"/>
              </a:solidFill>
              <a:latin typeface="-apple-system"/>
            </a:endParaRPr>
          </a:p>
          <a:p>
            <a:pPr marL="285750" lvl="0" indent="-285750"/>
            <a:r>
              <a:rPr lang="zh-CN" altLang="en-US" b="0" i="0" dirty="0">
                <a:solidFill>
                  <a:schemeClr val="tx1"/>
                </a:solidFill>
                <a:effectLst/>
                <a:latin typeface="-apple-system"/>
              </a:rPr>
              <a:t>检查目标叶子节点中的向量和查询向量的距离，记录下来</a:t>
            </a:r>
          </a:p>
          <a:p>
            <a:pPr marL="285750" lvl="0" indent="-285750"/>
            <a:endParaRPr lang="zh-CN" altLang="en-US" b="0" i="0" dirty="0">
              <a:solidFill>
                <a:schemeClr val="tx1"/>
              </a:solidFill>
              <a:effectLst/>
              <a:latin typeface="-apple-system"/>
            </a:endParaRPr>
          </a:p>
          <a:p>
            <a:endParaRPr lang="zh-CN" altLang="en-US" b="0" i="0" dirty="0">
              <a:solidFill>
                <a:schemeClr val="tx1"/>
              </a:solidFill>
              <a:effectLst/>
              <a:latin typeface="-apple-system"/>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174</a:t>
            </a:fld>
            <a:endParaRPr lang="zh-CN"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latin typeface="-apple-system"/>
                <a:sym typeface="+mn-ea"/>
              </a:rPr>
              <a:t>第二步：</a:t>
            </a:r>
            <a:r>
              <a:rPr lang="zh-CN" altLang="en-US" dirty="0">
                <a:solidFill>
                  <a:srgbClr val="1F2328"/>
                </a:solidFill>
                <a:effectLst/>
                <a:latin typeface="-apple-system"/>
                <a:sym typeface="+mn-ea"/>
              </a:rPr>
              <a:t>自底向上</a:t>
            </a:r>
            <a:endParaRPr lang="zh-CN" altLang="en-US" dirty="0"/>
          </a:p>
        </p:txBody>
      </p:sp>
      <p:sp>
        <p:nvSpPr>
          <p:cNvPr id="3" name="内容占位符 2"/>
          <p:cNvSpPr>
            <a:spLocks noGrp="1"/>
          </p:cNvSpPr>
          <p:nvPr>
            <p:ph idx="1"/>
          </p:nvPr>
        </p:nvSpPr>
        <p:spPr/>
        <p:txBody>
          <a:bodyPr>
            <a:normAutofit/>
          </a:bodyPr>
          <a:lstStyle/>
          <a:p>
            <a:pPr marL="285750" lvl="0" indent="-285750"/>
            <a:r>
              <a:rPr lang="zh-CN" altLang="en-US" b="0" i="0" dirty="0">
                <a:solidFill>
                  <a:srgbClr val="1F2328"/>
                </a:solidFill>
                <a:effectLst/>
                <a:latin typeface="-apple-system"/>
              </a:rPr>
              <a:t>从目标叶子节点开始，沿着第一步的节点访问路径，逐层向上回溯。</a:t>
            </a:r>
            <a:endParaRPr lang="en-US" altLang="zh-CN" dirty="0">
              <a:solidFill>
                <a:srgbClr val="1F2328"/>
              </a:solidFill>
              <a:latin typeface="-apple-system"/>
            </a:endParaRPr>
          </a:p>
          <a:p>
            <a:pPr marL="742950" lvl="1" indent="-285750"/>
            <a:r>
              <a:rPr lang="zh-CN" altLang="en-US" dirty="0">
                <a:solidFill>
                  <a:schemeClr val="tx1"/>
                </a:solidFill>
                <a:latin typeface="-apple-system"/>
              </a:rPr>
              <a:t>如果</a:t>
            </a:r>
            <a:r>
              <a:rPr lang="zh-CN" altLang="en-US" b="0" i="0" dirty="0">
                <a:solidFill>
                  <a:schemeClr val="tx1"/>
                </a:solidFill>
                <a:effectLst/>
                <a:latin typeface="-apple-system"/>
              </a:rPr>
              <a:t>未访问的兄弟节点可能存在距离更近的点，则</a:t>
            </a:r>
            <a:r>
              <a:rPr lang="zh-CN" altLang="en-US" b="0" i="0" dirty="0">
                <a:solidFill>
                  <a:srgbClr val="1F2328"/>
                </a:solidFill>
                <a:effectLst/>
                <a:latin typeface="-apple-system"/>
              </a:rPr>
              <a:t>以此兄弟节点为根节点，重复查询算法</a:t>
            </a:r>
            <a:endParaRPr lang="en-US" altLang="zh-CN" b="0" i="0" dirty="0">
              <a:solidFill>
                <a:srgbClr val="1F2328"/>
              </a:solidFill>
              <a:effectLst/>
              <a:latin typeface="-apple-system"/>
            </a:endParaRPr>
          </a:p>
          <a:p>
            <a:pPr marL="742950" lvl="1" indent="-285750"/>
            <a:r>
              <a:rPr lang="zh-CN" altLang="en-US" b="0" i="0" dirty="0">
                <a:solidFill>
                  <a:srgbClr val="1F2328"/>
                </a:solidFill>
                <a:effectLst/>
                <a:latin typeface="-apple-system"/>
              </a:rPr>
              <a:t>否则跳过而继续向上回溯</a:t>
            </a:r>
            <a:endParaRPr lang="en-US" altLang="zh-CN" b="0" i="0" dirty="0">
              <a:solidFill>
                <a:srgbClr val="1F2328"/>
              </a:solidFill>
              <a:effectLst/>
              <a:latin typeface="-apple-system"/>
            </a:endParaRPr>
          </a:p>
          <a:p>
            <a:pPr marL="285750" lvl="0" indent="-285750"/>
            <a:r>
              <a:rPr lang="zh-CN" altLang="en-US" b="0" i="0" dirty="0">
                <a:effectLst/>
                <a:latin typeface="-apple-system"/>
              </a:rPr>
              <a:t>当回溯至根节点时，算法终止</a:t>
            </a:r>
          </a:p>
          <a:p>
            <a:pPr marL="1657350" lvl="3" indent="-285750"/>
            <a:endParaRPr lang="en-US" altLang="zh-CN" b="0" i="0" dirty="0">
              <a:solidFill>
                <a:srgbClr val="1F2328"/>
              </a:solidFill>
              <a:effectLst/>
              <a:latin typeface="-apple-system"/>
            </a:endParaRPr>
          </a:p>
          <a:p>
            <a:pPr marL="1657350" lvl="3" indent="-285750"/>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175</a:t>
            </a:fld>
            <a:endParaRPr lang="zh-CN"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latin typeface="-apple-system"/>
                <a:sym typeface="+mn-ea"/>
              </a:rPr>
              <a:t>例子：第一步</a:t>
            </a:r>
            <a:r>
              <a:rPr lang="zh-CN" altLang="en-US" dirty="0">
                <a:solidFill>
                  <a:srgbClr val="1F2328"/>
                </a:solidFill>
                <a:effectLst/>
                <a:latin typeface="-apple-system"/>
                <a:sym typeface="+mn-ea"/>
              </a:rPr>
              <a:t>自顶向下</a:t>
            </a:r>
            <a:endParaRPr lang="zh-CN" altLang="en-US" dirty="0">
              <a:solidFill>
                <a:srgbClr val="1F2328"/>
              </a:solidFill>
              <a:latin typeface="-apple-system"/>
              <a:sym typeface="+mn-ea"/>
            </a:endParaRPr>
          </a:p>
        </p:txBody>
      </p:sp>
      <p:sp>
        <p:nvSpPr>
          <p:cNvPr id="3" name="内容占位符 2"/>
          <p:cNvSpPr>
            <a:spLocks noGrp="1"/>
          </p:cNvSpPr>
          <p:nvPr>
            <p:ph idx="1"/>
          </p:nvPr>
        </p:nvSpPr>
        <p:spPr>
          <a:xfrm>
            <a:off x="628650" y="1424940"/>
            <a:ext cx="7886065" cy="4752340"/>
          </a:xfrm>
        </p:spPr>
        <p:txBody>
          <a:bodyPr>
            <a:normAutofit/>
          </a:bodyPr>
          <a:lstStyle/>
          <a:p>
            <a:pPr marL="285750" lvl="0" indent="-285750"/>
            <a:r>
              <a:rPr b="0" dirty="0" err="1">
                <a:solidFill>
                  <a:schemeClr val="tx1"/>
                </a:solidFill>
                <a:effectLst/>
              </a:rPr>
              <a:t>星号表示要查询的点</a:t>
            </a:r>
            <a:r>
              <a:rPr lang="en-US" b="0" dirty="0">
                <a:solidFill>
                  <a:schemeClr val="tx1"/>
                </a:solidFill>
                <a:effectLst/>
              </a:rPr>
              <a:t>(</a:t>
            </a:r>
            <a:r>
              <a:rPr lang="en-US" altLang="zh-CN" dirty="0">
                <a:effectLst/>
                <a:latin typeface="-apple-system"/>
                <a:sym typeface="+mn-ea"/>
              </a:rPr>
              <a:t>1,11.5</a:t>
            </a:r>
            <a:r>
              <a:rPr lang="en-US" b="0" dirty="0">
                <a:solidFill>
                  <a:schemeClr val="tx1"/>
                </a:solidFill>
                <a:effectLst/>
              </a:rPr>
              <a:t>)</a:t>
            </a:r>
            <a:r>
              <a:rPr b="0" dirty="0">
                <a:solidFill>
                  <a:schemeClr val="tx1"/>
                </a:solidFill>
                <a:effectLst/>
              </a:rPr>
              <a:t>。</a:t>
            </a:r>
          </a:p>
          <a:p>
            <a:pPr marL="285750" lvl="0" indent="-285750"/>
            <a:r>
              <a:rPr lang="zh-CN" b="0" dirty="0">
                <a:solidFill>
                  <a:schemeClr val="tx1"/>
                </a:solidFill>
                <a:effectLst/>
              </a:rPr>
              <a:t>步骤：</a:t>
            </a:r>
            <a:r>
              <a:rPr b="0" dirty="0">
                <a:solidFill>
                  <a:schemeClr val="tx1"/>
                </a:solidFill>
                <a:effectLst/>
              </a:rPr>
              <a:t>通过二叉搜索，顺着搜索路径很快就能找到最邻近的近似点，也就是叶子节点</a:t>
            </a:r>
            <a:r>
              <a:rPr lang="en-US" b="0" dirty="0">
                <a:solidFill>
                  <a:schemeClr val="tx1"/>
                </a:solidFill>
                <a:effectLst/>
              </a:rPr>
              <a:t>a</a:t>
            </a:r>
            <a:r>
              <a:rPr b="0" dirty="0">
                <a:solidFill>
                  <a:schemeClr val="tx1"/>
                </a:solidFill>
                <a:effectLst/>
              </a:rPr>
              <a:t>。</a:t>
            </a:r>
          </a:p>
          <a:p>
            <a:pPr marL="285750" lvl="0" indent="-285750"/>
            <a:r>
              <a:rPr lang="zh-CN" b="0" dirty="0">
                <a:solidFill>
                  <a:schemeClr val="tx1"/>
                </a:solidFill>
                <a:effectLst/>
              </a:rPr>
              <a:t>分析：</a:t>
            </a:r>
            <a:r>
              <a:rPr b="0" dirty="0">
                <a:solidFill>
                  <a:schemeClr val="tx1"/>
                </a:solidFill>
                <a:effectLst/>
              </a:rPr>
              <a:t>叶子节点不一定是最邻近的，</a:t>
            </a:r>
            <a:r>
              <a:rPr lang="zh-CN" b="0" dirty="0">
                <a:solidFill>
                  <a:schemeClr val="tx1"/>
                </a:solidFill>
                <a:effectLst/>
              </a:rPr>
              <a:t>其它分支可能还有更近的点，</a:t>
            </a:r>
            <a:r>
              <a:rPr b="0" dirty="0">
                <a:solidFill>
                  <a:schemeClr val="tx1"/>
                </a:solidFill>
                <a:effectLst/>
              </a:rPr>
              <a:t>还需要进行回溯操作</a:t>
            </a:r>
          </a:p>
        </p:txBody>
      </p:sp>
      <p:pic>
        <p:nvPicPr>
          <p:cNvPr id="6" name="图片 5"/>
          <p:cNvPicPr>
            <a:picLocks noChangeAspect="1"/>
          </p:cNvPicPr>
          <p:nvPr/>
        </p:nvPicPr>
        <p:blipFill>
          <a:blip r:embed="rId2"/>
          <a:stretch>
            <a:fillRect/>
          </a:stretch>
        </p:blipFill>
        <p:spPr>
          <a:xfrm>
            <a:off x="2975610" y="3942080"/>
            <a:ext cx="3191510" cy="2844800"/>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176</a:t>
            </a:fld>
            <a:endParaRPr lang="zh-CN"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latin typeface="-apple-system"/>
                <a:sym typeface="+mn-ea"/>
              </a:rPr>
              <a:t>例子：第二步：</a:t>
            </a:r>
            <a:r>
              <a:rPr lang="zh-CN" altLang="en-US" dirty="0">
                <a:solidFill>
                  <a:srgbClr val="1F2328"/>
                </a:solidFill>
                <a:effectLst/>
                <a:latin typeface="-apple-system"/>
                <a:sym typeface="+mn-ea"/>
              </a:rPr>
              <a:t>自底向上</a:t>
            </a:r>
            <a:endParaRPr lang="zh-CN" altLang="en-US" dirty="0"/>
          </a:p>
        </p:txBody>
      </p:sp>
      <p:sp>
        <p:nvSpPr>
          <p:cNvPr id="3" name="内容占位符 2"/>
          <p:cNvSpPr>
            <a:spLocks noGrp="1"/>
          </p:cNvSpPr>
          <p:nvPr>
            <p:ph idx="1"/>
          </p:nvPr>
        </p:nvSpPr>
        <p:spPr>
          <a:xfrm>
            <a:off x="628650" y="1424940"/>
            <a:ext cx="7886700" cy="4752340"/>
          </a:xfrm>
        </p:spPr>
        <p:txBody>
          <a:bodyPr>
            <a:normAutofit/>
          </a:bodyPr>
          <a:lstStyle/>
          <a:p>
            <a:pPr marL="285750" lvl="0" indent="-285750"/>
            <a:r>
              <a:rPr lang="zh-CN" dirty="0">
                <a:effectLst/>
                <a:sym typeface="+mn-ea"/>
              </a:rPr>
              <a:t>判断依据：</a:t>
            </a:r>
            <a:r>
              <a:rPr dirty="0">
                <a:effectLst/>
                <a:sym typeface="+mn-ea"/>
              </a:rPr>
              <a:t>最邻近肯定位于以查询点为圆心当前最近距离为半径的圆域内。</a:t>
            </a:r>
          </a:p>
          <a:p>
            <a:pPr marL="285750" lvl="0" indent="-285750"/>
            <a:r>
              <a:rPr lang="zh-CN" b="0" i="0" dirty="0">
                <a:solidFill>
                  <a:srgbClr val="1F2328"/>
                </a:solidFill>
                <a:effectLst/>
                <a:latin typeface="-apple-system"/>
              </a:rPr>
              <a:t>步骤</a:t>
            </a:r>
            <a:r>
              <a:rPr lang="en-US" altLang="zh-CN" b="0" i="0" dirty="0">
                <a:solidFill>
                  <a:srgbClr val="1F2328"/>
                </a:solidFill>
                <a:effectLst/>
                <a:latin typeface="-apple-system"/>
              </a:rPr>
              <a:t>1</a:t>
            </a:r>
            <a:r>
              <a:rPr lang="zh-CN" altLang="en-US" b="0" i="0" dirty="0">
                <a:solidFill>
                  <a:srgbClr val="1F2328"/>
                </a:solidFill>
                <a:effectLst/>
                <a:latin typeface="-apple-system"/>
              </a:rPr>
              <a:t>）</a:t>
            </a:r>
            <a:r>
              <a:rPr lang="zh-CN" b="0" i="0" dirty="0">
                <a:solidFill>
                  <a:srgbClr val="1F2328"/>
                </a:solidFill>
                <a:effectLst/>
                <a:latin typeface="-apple-system"/>
              </a:rPr>
              <a:t>：</a:t>
            </a:r>
            <a:r>
              <a:rPr b="0" i="0" dirty="0">
                <a:solidFill>
                  <a:srgbClr val="1F2328"/>
                </a:solidFill>
                <a:effectLst/>
                <a:latin typeface="-apple-system"/>
              </a:rPr>
              <a:t>此时搜索路径中的节点为&lt;</a:t>
            </a:r>
            <a:r>
              <a:rPr lang="en-US" b="0" i="0" dirty="0">
                <a:solidFill>
                  <a:srgbClr val="1F2328"/>
                </a:solidFill>
                <a:effectLst/>
                <a:latin typeface="-apple-system"/>
              </a:rPr>
              <a:t>e</a:t>
            </a:r>
            <a:r>
              <a:rPr lang="en-US" dirty="0">
                <a:solidFill>
                  <a:srgbClr val="1F2328"/>
                </a:solidFill>
                <a:latin typeface="-apple-system"/>
              </a:rPr>
              <a:t>(</a:t>
            </a:r>
            <a:r>
              <a:rPr lang="en-US" b="0" i="0" dirty="0">
                <a:solidFill>
                  <a:srgbClr val="1F2328"/>
                </a:solidFill>
                <a:effectLst/>
                <a:latin typeface="-apple-system"/>
              </a:rPr>
              <a:t>8</a:t>
            </a:r>
            <a:r>
              <a:rPr b="0" i="0" dirty="0">
                <a:solidFill>
                  <a:srgbClr val="1F2328"/>
                </a:solidFill>
                <a:effectLst/>
                <a:latin typeface="-apple-system"/>
              </a:rPr>
              <a:t>,</a:t>
            </a:r>
            <a:r>
              <a:rPr lang="en-US" b="0" i="0" dirty="0">
                <a:solidFill>
                  <a:srgbClr val="1F2328"/>
                </a:solidFill>
                <a:effectLst/>
                <a:latin typeface="-apple-system"/>
              </a:rPr>
              <a:t>3</a:t>
            </a:r>
            <a:r>
              <a:rPr lang="en-US" dirty="0">
                <a:solidFill>
                  <a:srgbClr val="1F2328"/>
                </a:solidFill>
                <a:latin typeface="-apple-system"/>
              </a:rPr>
              <a:t>)</a:t>
            </a:r>
            <a:r>
              <a:rPr lang="en-US" b="0" i="0" dirty="0">
                <a:solidFill>
                  <a:srgbClr val="1F2328"/>
                </a:solidFill>
                <a:effectLst/>
                <a:latin typeface="-apple-system"/>
              </a:rPr>
              <a:t>,c</a:t>
            </a:r>
            <a:r>
              <a:rPr lang="en-US" dirty="0">
                <a:solidFill>
                  <a:srgbClr val="1F2328"/>
                </a:solidFill>
                <a:latin typeface="-apple-system"/>
              </a:rPr>
              <a:t>(</a:t>
            </a:r>
            <a:r>
              <a:rPr b="0" i="0" dirty="0">
                <a:solidFill>
                  <a:srgbClr val="1F2328"/>
                </a:solidFill>
                <a:effectLst/>
                <a:latin typeface="-apple-system"/>
              </a:rPr>
              <a:t>5,</a:t>
            </a:r>
            <a:r>
              <a:rPr lang="en-US" b="0" i="0" dirty="0">
                <a:solidFill>
                  <a:srgbClr val="1F2328"/>
                </a:solidFill>
                <a:effectLst/>
                <a:latin typeface="-apple-system"/>
              </a:rPr>
              <a:t>8</a:t>
            </a:r>
            <a:r>
              <a:rPr lang="en-US" dirty="0">
                <a:solidFill>
                  <a:srgbClr val="1F2328"/>
                </a:solidFill>
                <a:latin typeface="-apple-system"/>
              </a:rPr>
              <a:t>)</a:t>
            </a:r>
            <a:r>
              <a:rPr lang="en-US" b="0" i="0" dirty="0">
                <a:solidFill>
                  <a:srgbClr val="1F2328"/>
                </a:solidFill>
                <a:effectLst/>
                <a:latin typeface="-apple-system"/>
              </a:rPr>
              <a:t>,b</a:t>
            </a:r>
            <a:r>
              <a:rPr lang="en-US" altLang="zh-CN" dirty="0">
                <a:solidFill>
                  <a:srgbClr val="1F2328"/>
                </a:solidFill>
                <a:latin typeface="-apple-system"/>
              </a:rPr>
              <a:t>(</a:t>
            </a:r>
            <a:r>
              <a:rPr b="0" i="0" dirty="0">
                <a:solidFill>
                  <a:srgbClr val="1F2328"/>
                </a:solidFill>
                <a:effectLst/>
                <a:latin typeface="-apple-system"/>
              </a:rPr>
              <a:t>2,</a:t>
            </a:r>
            <a:r>
              <a:rPr lang="en-US" b="0" i="0" dirty="0">
                <a:solidFill>
                  <a:srgbClr val="1F2328"/>
                </a:solidFill>
                <a:effectLst/>
                <a:latin typeface="-apple-system"/>
              </a:rPr>
              <a:t>10</a:t>
            </a:r>
            <a:r>
              <a:rPr lang="en-US" dirty="0">
                <a:solidFill>
                  <a:srgbClr val="1F2328"/>
                </a:solidFill>
                <a:latin typeface="-apple-system"/>
              </a:rPr>
              <a:t>)</a:t>
            </a:r>
            <a:r>
              <a:rPr lang="en-US" b="0" i="0" dirty="0">
                <a:solidFill>
                  <a:srgbClr val="1F2328"/>
                </a:solidFill>
                <a:effectLst/>
                <a:latin typeface="-apple-system"/>
              </a:rPr>
              <a:t>,a</a:t>
            </a:r>
            <a:r>
              <a:rPr lang="en-US" b="0" i="0" dirty="0">
                <a:solidFill>
                  <a:srgbClr val="1F2328"/>
                </a:solidFill>
                <a:latin typeface="-apple-system"/>
                <a:sym typeface="+mn-ea"/>
              </a:rPr>
              <a:t>(</a:t>
            </a:r>
            <a:r>
              <a:rPr lang="en-US" dirty="0">
                <a:solidFill>
                  <a:srgbClr val="1F2328"/>
                </a:solidFill>
                <a:effectLst/>
                <a:latin typeface="-apple-system"/>
                <a:sym typeface="+mn-ea"/>
              </a:rPr>
              <a:t>1</a:t>
            </a:r>
            <a:r>
              <a:rPr dirty="0">
                <a:solidFill>
                  <a:srgbClr val="1F2328"/>
                </a:solidFill>
                <a:effectLst/>
                <a:latin typeface="-apple-system"/>
                <a:sym typeface="+mn-ea"/>
              </a:rPr>
              <a:t>,</a:t>
            </a:r>
            <a:r>
              <a:rPr lang="en-US" dirty="0">
                <a:solidFill>
                  <a:srgbClr val="1F2328"/>
                </a:solidFill>
                <a:effectLst/>
                <a:latin typeface="-apple-system"/>
                <a:sym typeface="+mn-ea"/>
              </a:rPr>
              <a:t>11</a:t>
            </a:r>
            <a:r>
              <a:rPr lang="en-US" dirty="0">
                <a:solidFill>
                  <a:srgbClr val="1F2328"/>
                </a:solidFill>
                <a:latin typeface="-apple-system"/>
                <a:sym typeface="+mn-ea"/>
              </a:rPr>
              <a:t>)</a:t>
            </a:r>
            <a:r>
              <a:rPr b="0" i="0" dirty="0">
                <a:solidFill>
                  <a:srgbClr val="1F2328"/>
                </a:solidFill>
                <a:effectLst/>
                <a:latin typeface="-apple-system"/>
              </a:rPr>
              <a:t>&gt;，</a:t>
            </a:r>
            <a:r>
              <a:rPr b="0" i="0" dirty="0" err="1">
                <a:solidFill>
                  <a:srgbClr val="1F2328"/>
                </a:solidFill>
                <a:effectLst/>
                <a:latin typeface="-apple-system"/>
              </a:rPr>
              <a:t>首先以</a:t>
            </a:r>
            <a:r>
              <a:rPr lang="en-US" altLang="zh-CN" b="0" i="0" dirty="0" err="1">
                <a:solidFill>
                  <a:srgbClr val="1F2328"/>
                </a:solidFill>
                <a:effectLst/>
                <a:latin typeface="-apple-system"/>
              </a:rPr>
              <a:t>a</a:t>
            </a:r>
            <a:r>
              <a:rPr lang="en-US" altLang="zh-CN" b="0" i="0" dirty="0">
                <a:solidFill>
                  <a:srgbClr val="1F2328"/>
                </a:solidFill>
                <a:latin typeface="-apple-system"/>
                <a:sym typeface="+mn-ea"/>
              </a:rPr>
              <a:t>(</a:t>
            </a:r>
            <a:r>
              <a:rPr lang="en-US" altLang="zh-CN" dirty="0">
                <a:solidFill>
                  <a:srgbClr val="1F2328"/>
                </a:solidFill>
                <a:effectLst/>
                <a:latin typeface="-apple-system"/>
                <a:sym typeface="+mn-ea"/>
              </a:rPr>
              <a:t>1,11</a:t>
            </a:r>
            <a:r>
              <a:rPr lang="en-US" altLang="zh-CN" dirty="0">
                <a:solidFill>
                  <a:srgbClr val="1F2328"/>
                </a:solidFill>
                <a:latin typeface="-apple-system"/>
                <a:sym typeface="+mn-ea"/>
              </a:rPr>
              <a:t>)</a:t>
            </a:r>
            <a:r>
              <a:rPr b="0" i="0" dirty="0" err="1">
                <a:solidFill>
                  <a:srgbClr val="1F2328"/>
                </a:solidFill>
                <a:effectLst/>
                <a:latin typeface="-apple-system"/>
              </a:rPr>
              <a:t>作为当前最近邻点，计算其到查询点</a:t>
            </a:r>
            <a:r>
              <a:rPr lang="en-US" b="0" i="0" dirty="0">
                <a:solidFill>
                  <a:srgbClr val="1F2328"/>
                </a:solidFill>
                <a:effectLst/>
                <a:latin typeface="-apple-system"/>
              </a:rPr>
              <a:t>(1</a:t>
            </a:r>
            <a:r>
              <a:rPr b="0" i="0" dirty="0">
                <a:solidFill>
                  <a:srgbClr val="1F2328"/>
                </a:solidFill>
                <a:effectLst/>
                <a:latin typeface="-apple-system"/>
              </a:rPr>
              <a:t>,</a:t>
            </a:r>
            <a:r>
              <a:rPr lang="en-US" b="0" i="0" dirty="0">
                <a:solidFill>
                  <a:srgbClr val="1F2328"/>
                </a:solidFill>
                <a:effectLst/>
                <a:latin typeface="-apple-system"/>
              </a:rPr>
              <a:t>11.5)</a:t>
            </a:r>
            <a:r>
              <a:rPr b="0" i="0" dirty="0">
                <a:solidFill>
                  <a:srgbClr val="1F2328"/>
                </a:solidFill>
                <a:effectLst/>
                <a:latin typeface="-apple-system"/>
              </a:rPr>
              <a:t>的</a:t>
            </a:r>
            <a:r>
              <a:rPr lang="en-US" b="0" i="0" dirty="0">
                <a:solidFill>
                  <a:srgbClr val="1F2328"/>
                </a:solidFill>
                <a:effectLst/>
                <a:latin typeface="-apple-system"/>
              </a:rPr>
              <a:t>L2</a:t>
            </a:r>
            <a:r>
              <a:rPr b="0" i="0" dirty="0">
                <a:solidFill>
                  <a:srgbClr val="1F2328"/>
                </a:solidFill>
                <a:effectLst/>
                <a:latin typeface="-apple-system"/>
              </a:rPr>
              <a:t>距离为0.</a:t>
            </a:r>
            <a:r>
              <a:rPr lang="en-US" b="0" i="0" dirty="0">
                <a:solidFill>
                  <a:srgbClr val="1F2328"/>
                </a:solidFill>
                <a:effectLst/>
                <a:latin typeface="-apple-system"/>
              </a:rPr>
              <a:t>5</a:t>
            </a:r>
            <a:endParaRPr b="0" i="0" dirty="0">
              <a:solidFill>
                <a:srgbClr val="1F2328"/>
              </a:solidFill>
              <a:effectLst/>
              <a:latin typeface="-apple-system"/>
            </a:endParaRPr>
          </a:p>
        </p:txBody>
      </p:sp>
      <p:pic>
        <p:nvPicPr>
          <p:cNvPr id="5" name="图片 4"/>
          <p:cNvPicPr>
            <a:picLocks noChangeAspect="1"/>
          </p:cNvPicPr>
          <p:nvPr/>
        </p:nvPicPr>
        <p:blipFill>
          <a:blip r:embed="rId2"/>
          <a:stretch>
            <a:fillRect/>
          </a:stretch>
        </p:blipFill>
        <p:spPr>
          <a:xfrm>
            <a:off x="2606040" y="4037965"/>
            <a:ext cx="3094990" cy="275780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177</a:t>
            </a:fld>
            <a:endParaRPr lang="zh-CN" alt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latin typeface="-apple-system"/>
                <a:sym typeface="+mn-ea"/>
              </a:rPr>
              <a:t>例子：第二步：</a:t>
            </a:r>
            <a:r>
              <a:rPr lang="zh-CN" altLang="en-US" dirty="0">
                <a:solidFill>
                  <a:srgbClr val="1F2328"/>
                </a:solidFill>
                <a:effectLst/>
                <a:latin typeface="-apple-system"/>
                <a:sym typeface="+mn-ea"/>
              </a:rPr>
              <a:t>自底向上</a:t>
            </a:r>
            <a:endParaRPr lang="zh-CN" altLang="en-US" dirty="0"/>
          </a:p>
        </p:txBody>
      </p:sp>
      <p:sp>
        <p:nvSpPr>
          <p:cNvPr id="3" name="内容占位符 2"/>
          <p:cNvSpPr>
            <a:spLocks noGrp="1"/>
          </p:cNvSpPr>
          <p:nvPr>
            <p:ph idx="1"/>
          </p:nvPr>
        </p:nvSpPr>
        <p:spPr>
          <a:xfrm>
            <a:off x="628650" y="1424940"/>
            <a:ext cx="7886700" cy="4752340"/>
          </a:xfrm>
        </p:spPr>
        <p:txBody>
          <a:bodyPr>
            <a:normAutofit/>
          </a:bodyPr>
          <a:lstStyle/>
          <a:p>
            <a:pPr marL="285750" lvl="0" indent="-285750"/>
            <a:r>
              <a:rPr lang="zh-CN" b="0" i="0" dirty="0">
                <a:solidFill>
                  <a:srgbClr val="1F2328"/>
                </a:solidFill>
                <a:effectLst/>
                <a:latin typeface="-apple-system"/>
              </a:rPr>
              <a:t>步骤</a:t>
            </a:r>
            <a:r>
              <a:rPr lang="en-US" altLang="zh-CN" b="0" i="0" dirty="0">
                <a:solidFill>
                  <a:srgbClr val="1F2328"/>
                </a:solidFill>
                <a:effectLst/>
                <a:latin typeface="-apple-system"/>
              </a:rPr>
              <a:t>2</a:t>
            </a:r>
            <a:r>
              <a:rPr lang="zh-CN" altLang="en-US" b="0" i="0" dirty="0">
                <a:solidFill>
                  <a:srgbClr val="1F2328"/>
                </a:solidFill>
                <a:effectLst/>
                <a:latin typeface="-apple-system"/>
              </a:rPr>
              <a:t>）：</a:t>
            </a:r>
            <a:r>
              <a:rPr b="0" i="0" dirty="0" err="1">
                <a:solidFill>
                  <a:srgbClr val="1F2328"/>
                </a:solidFill>
                <a:effectLst/>
                <a:latin typeface="-apple-system"/>
              </a:rPr>
              <a:t>回溯到其父节点</a:t>
            </a:r>
            <a:r>
              <a:rPr lang="en-US" b="0" i="0" dirty="0" err="1">
                <a:solidFill>
                  <a:srgbClr val="1F2328"/>
                </a:solidFill>
                <a:effectLst/>
                <a:latin typeface="-apple-system"/>
              </a:rPr>
              <a:t>b</a:t>
            </a:r>
            <a:r>
              <a:rPr lang="en-US" dirty="0">
                <a:solidFill>
                  <a:srgbClr val="1F2328"/>
                </a:solidFill>
                <a:effectLst/>
                <a:latin typeface="-apple-system"/>
                <a:sym typeface="+mn-ea"/>
              </a:rPr>
              <a:t>(</a:t>
            </a:r>
            <a:r>
              <a:rPr dirty="0">
                <a:solidFill>
                  <a:srgbClr val="1F2328"/>
                </a:solidFill>
                <a:effectLst/>
                <a:latin typeface="-apple-system"/>
                <a:sym typeface="+mn-ea"/>
              </a:rPr>
              <a:t>2,</a:t>
            </a:r>
            <a:r>
              <a:rPr lang="en-US" dirty="0">
                <a:solidFill>
                  <a:srgbClr val="1F2328"/>
                </a:solidFill>
                <a:effectLst/>
                <a:latin typeface="-apple-system"/>
                <a:sym typeface="+mn-ea"/>
              </a:rPr>
              <a:t>10)</a:t>
            </a:r>
            <a:r>
              <a:rPr b="0" i="0" dirty="0">
                <a:solidFill>
                  <a:srgbClr val="1F2328"/>
                </a:solidFill>
                <a:effectLst/>
                <a:latin typeface="-apple-system"/>
              </a:rPr>
              <a:t>，</a:t>
            </a:r>
            <a:r>
              <a:rPr b="0" i="0" dirty="0" err="1">
                <a:solidFill>
                  <a:srgbClr val="1F2328"/>
                </a:solidFill>
                <a:effectLst/>
                <a:latin typeface="-apple-system"/>
              </a:rPr>
              <a:t>并判断在该父节点的其他子节点空间中是否有距离查询点更近的数据点。以</a:t>
            </a:r>
            <a:r>
              <a:rPr lang="en-US" b="0" i="0" dirty="0">
                <a:solidFill>
                  <a:srgbClr val="1F2328"/>
                </a:solidFill>
                <a:latin typeface="-apple-system"/>
                <a:sym typeface="+mn-ea"/>
              </a:rPr>
              <a:t>(</a:t>
            </a:r>
            <a:r>
              <a:rPr lang="en-US" dirty="0">
                <a:solidFill>
                  <a:srgbClr val="1F2328"/>
                </a:solidFill>
                <a:effectLst/>
                <a:latin typeface="-apple-system"/>
                <a:sym typeface="+mn-ea"/>
              </a:rPr>
              <a:t>1</a:t>
            </a:r>
            <a:r>
              <a:rPr dirty="0">
                <a:solidFill>
                  <a:srgbClr val="1F2328"/>
                </a:solidFill>
                <a:effectLst/>
                <a:latin typeface="-apple-system"/>
                <a:sym typeface="+mn-ea"/>
              </a:rPr>
              <a:t>,</a:t>
            </a:r>
            <a:r>
              <a:rPr lang="en-US" dirty="0">
                <a:solidFill>
                  <a:srgbClr val="1F2328"/>
                </a:solidFill>
                <a:effectLst/>
                <a:latin typeface="-apple-system"/>
                <a:sym typeface="+mn-ea"/>
              </a:rPr>
              <a:t>11.5</a:t>
            </a:r>
            <a:r>
              <a:rPr lang="en-US" dirty="0">
                <a:solidFill>
                  <a:srgbClr val="1F2328"/>
                </a:solidFill>
                <a:latin typeface="-apple-system"/>
                <a:sym typeface="+mn-ea"/>
              </a:rPr>
              <a:t>)</a:t>
            </a:r>
            <a:r>
              <a:rPr b="0" i="0" dirty="0">
                <a:solidFill>
                  <a:srgbClr val="1F2328"/>
                </a:solidFill>
                <a:effectLst/>
                <a:latin typeface="-apple-system"/>
              </a:rPr>
              <a:t>为圆心，以0.</a:t>
            </a:r>
            <a:r>
              <a:rPr lang="en-US" b="0" i="0" dirty="0">
                <a:solidFill>
                  <a:srgbClr val="1F2328"/>
                </a:solidFill>
                <a:effectLst/>
                <a:latin typeface="-apple-system"/>
              </a:rPr>
              <a:t>5</a:t>
            </a:r>
            <a:r>
              <a:rPr b="0" i="0" dirty="0">
                <a:solidFill>
                  <a:srgbClr val="1F2328"/>
                </a:solidFill>
                <a:effectLst/>
                <a:latin typeface="-apple-system"/>
              </a:rPr>
              <a:t>为半径画圆，如图所示。发现该圆并不和超平面</a:t>
            </a:r>
            <a:r>
              <a:rPr lang="en-US" b="0" i="0" dirty="0">
                <a:solidFill>
                  <a:srgbClr val="1F2328"/>
                </a:solidFill>
                <a:effectLst/>
                <a:latin typeface="-apple-system"/>
              </a:rPr>
              <a:t>x</a:t>
            </a:r>
            <a:r>
              <a:rPr b="0" i="0" dirty="0">
                <a:solidFill>
                  <a:srgbClr val="1F2328"/>
                </a:solidFill>
                <a:effectLst/>
                <a:latin typeface="-apple-system"/>
              </a:rPr>
              <a:t> = </a:t>
            </a:r>
            <a:r>
              <a:rPr lang="en-US" b="0" i="0" dirty="0">
                <a:solidFill>
                  <a:srgbClr val="1F2328"/>
                </a:solidFill>
                <a:effectLst/>
                <a:latin typeface="-apple-system"/>
              </a:rPr>
              <a:t>2</a:t>
            </a:r>
            <a:r>
              <a:rPr b="0" i="0" dirty="0">
                <a:solidFill>
                  <a:srgbClr val="1F2328"/>
                </a:solidFill>
                <a:effectLst/>
                <a:latin typeface="-apple-system"/>
              </a:rPr>
              <a:t>交割，因此不用进入</a:t>
            </a:r>
            <a:r>
              <a:rPr lang="en-US" b="0" i="0" dirty="0">
                <a:solidFill>
                  <a:srgbClr val="1F2328"/>
                </a:solidFill>
                <a:effectLst/>
                <a:latin typeface="-apple-system"/>
              </a:rPr>
              <a:t>b</a:t>
            </a:r>
            <a:r>
              <a:rPr lang="en-US" dirty="0">
                <a:solidFill>
                  <a:srgbClr val="1F2328"/>
                </a:solidFill>
                <a:latin typeface="-apple-system"/>
              </a:rPr>
              <a:t>(</a:t>
            </a:r>
            <a:r>
              <a:rPr dirty="0">
                <a:solidFill>
                  <a:srgbClr val="1F2328"/>
                </a:solidFill>
                <a:effectLst/>
                <a:latin typeface="-apple-system"/>
                <a:sym typeface="+mn-ea"/>
              </a:rPr>
              <a:t>2,</a:t>
            </a:r>
            <a:r>
              <a:rPr lang="en-US" dirty="0">
                <a:solidFill>
                  <a:srgbClr val="1F2328"/>
                </a:solidFill>
                <a:effectLst/>
                <a:latin typeface="-apple-system"/>
                <a:sym typeface="+mn-ea"/>
              </a:rPr>
              <a:t>10</a:t>
            </a:r>
            <a:r>
              <a:rPr lang="en-US" dirty="0">
                <a:solidFill>
                  <a:srgbClr val="1F2328"/>
                </a:solidFill>
                <a:latin typeface="-apple-system"/>
                <a:sym typeface="+mn-ea"/>
              </a:rPr>
              <a:t>)</a:t>
            </a:r>
            <a:r>
              <a:rPr b="0" i="0" dirty="0" err="1">
                <a:solidFill>
                  <a:srgbClr val="1F2328"/>
                </a:solidFill>
                <a:effectLst/>
                <a:latin typeface="-apple-system"/>
              </a:rPr>
              <a:t>节点右子空间中去搜索</a:t>
            </a:r>
            <a:r>
              <a:rPr b="0" i="0" dirty="0">
                <a:solidFill>
                  <a:srgbClr val="1F2328"/>
                </a:solidFill>
                <a:effectLst/>
                <a:latin typeface="-apple-system"/>
              </a:rPr>
              <a:t>。</a:t>
            </a:r>
          </a:p>
        </p:txBody>
      </p:sp>
      <p:pic>
        <p:nvPicPr>
          <p:cNvPr id="5" name="图片 4"/>
          <p:cNvPicPr>
            <a:picLocks noChangeAspect="1"/>
          </p:cNvPicPr>
          <p:nvPr/>
        </p:nvPicPr>
        <p:blipFill>
          <a:blip r:embed="rId2"/>
          <a:stretch>
            <a:fillRect/>
          </a:stretch>
        </p:blipFill>
        <p:spPr>
          <a:xfrm>
            <a:off x="2509520" y="3817620"/>
            <a:ext cx="3411855" cy="3040380"/>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178</a:t>
            </a:fld>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latin typeface="-apple-system"/>
                <a:sym typeface="+mn-ea"/>
              </a:rPr>
              <a:t>例子：第二步：</a:t>
            </a:r>
            <a:r>
              <a:rPr lang="zh-CN" altLang="en-US" dirty="0">
                <a:solidFill>
                  <a:srgbClr val="1F2328"/>
                </a:solidFill>
                <a:effectLst/>
                <a:latin typeface="-apple-system"/>
                <a:sym typeface="+mn-ea"/>
              </a:rPr>
              <a:t>自底向上</a:t>
            </a:r>
            <a:endParaRPr lang="zh-CN" altLang="en-US" dirty="0"/>
          </a:p>
        </p:txBody>
      </p:sp>
      <p:sp>
        <p:nvSpPr>
          <p:cNvPr id="3" name="内容占位符 2"/>
          <p:cNvSpPr>
            <a:spLocks noGrp="1"/>
          </p:cNvSpPr>
          <p:nvPr>
            <p:ph idx="1"/>
          </p:nvPr>
        </p:nvSpPr>
        <p:spPr>
          <a:xfrm>
            <a:off x="628650" y="1424940"/>
            <a:ext cx="7886700" cy="4752340"/>
          </a:xfrm>
        </p:spPr>
        <p:txBody>
          <a:bodyPr>
            <a:normAutofit/>
          </a:bodyPr>
          <a:lstStyle/>
          <a:p>
            <a:pPr marL="285750" lvl="0" indent="-285750"/>
            <a:r>
              <a:rPr lang="zh-CN" b="0" i="0" dirty="0">
                <a:solidFill>
                  <a:srgbClr val="1F2328"/>
                </a:solidFill>
                <a:effectLst/>
                <a:latin typeface="-apple-system"/>
              </a:rPr>
              <a:t>步骤</a:t>
            </a:r>
            <a:r>
              <a:rPr lang="en-US" altLang="zh-CN" b="0" i="0" dirty="0">
                <a:solidFill>
                  <a:srgbClr val="1F2328"/>
                </a:solidFill>
                <a:effectLst/>
                <a:latin typeface="-apple-system"/>
              </a:rPr>
              <a:t>3</a:t>
            </a:r>
            <a:r>
              <a:rPr lang="zh-CN" altLang="en-US" b="0" i="0" dirty="0">
                <a:solidFill>
                  <a:srgbClr val="1F2328"/>
                </a:solidFill>
                <a:effectLst/>
                <a:latin typeface="-apple-system"/>
              </a:rPr>
              <a:t>）：依次对</a:t>
            </a:r>
            <a:r>
              <a:rPr dirty="0" err="1">
                <a:solidFill>
                  <a:srgbClr val="1F2328"/>
                </a:solidFill>
                <a:effectLst/>
                <a:latin typeface="-apple-system"/>
                <a:sym typeface="+mn-ea"/>
              </a:rPr>
              <a:t>搜索路径中的</a:t>
            </a:r>
            <a:r>
              <a:rPr lang="en-US" dirty="0" err="1">
                <a:solidFill>
                  <a:srgbClr val="1F2328"/>
                </a:solidFill>
                <a:effectLst/>
                <a:latin typeface="-apple-system"/>
                <a:sym typeface="+mn-ea"/>
              </a:rPr>
              <a:t>c</a:t>
            </a:r>
            <a:r>
              <a:rPr lang="en-US" dirty="0">
                <a:solidFill>
                  <a:srgbClr val="1F2328"/>
                </a:solidFill>
                <a:latin typeface="-apple-system"/>
                <a:sym typeface="+mn-ea"/>
              </a:rPr>
              <a:t>(</a:t>
            </a:r>
            <a:r>
              <a:rPr dirty="0">
                <a:solidFill>
                  <a:srgbClr val="1F2328"/>
                </a:solidFill>
                <a:effectLst/>
                <a:latin typeface="-apple-system"/>
                <a:sym typeface="+mn-ea"/>
              </a:rPr>
              <a:t>5,</a:t>
            </a:r>
            <a:r>
              <a:rPr lang="en-US" dirty="0">
                <a:solidFill>
                  <a:srgbClr val="1F2328"/>
                </a:solidFill>
                <a:effectLst/>
                <a:latin typeface="-apple-system"/>
                <a:sym typeface="+mn-ea"/>
              </a:rPr>
              <a:t>8</a:t>
            </a:r>
            <a:r>
              <a:rPr lang="en-US" dirty="0">
                <a:solidFill>
                  <a:srgbClr val="1F2328"/>
                </a:solidFill>
                <a:latin typeface="-apple-system"/>
                <a:sym typeface="+mn-ea"/>
              </a:rPr>
              <a:t>)</a:t>
            </a:r>
            <a:r>
              <a:rPr lang="zh-CN" dirty="0">
                <a:solidFill>
                  <a:srgbClr val="1F2328"/>
                </a:solidFill>
                <a:effectLst/>
                <a:latin typeface="-apple-system"/>
                <a:sym typeface="+mn-ea"/>
              </a:rPr>
              <a:t>和</a:t>
            </a:r>
            <a:r>
              <a:rPr lang="en-US" altLang="zh-CN" dirty="0">
                <a:solidFill>
                  <a:srgbClr val="1F2328"/>
                </a:solidFill>
                <a:effectLst/>
                <a:latin typeface="-apple-system"/>
                <a:sym typeface="+mn-ea"/>
              </a:rPr>
              <a:t>e</a:t>
            </a:r>
            <a:r>
              <a:rPr lang="en-US" altLang="zh-CN" dirty="0">
                <a:solidFill>
                  <a:srgbClr val="1F2328"/>
                </a:solidFill>
                <a:latin typeface="-apple-system"/>
                <a:sym typeface="+mn-ea"/>
              </a:rPr>
              <a:t>(</a:t>
            </a:r>
            <a:r>
              <a:rPr lang="en-US" dirty="0">
                <a:solidFill>
                  <a:srgbClr val="1F2328"/>
                </a:solidFill>
                <a:effectLst/>
                <a:latin typeface="-apple-system"/>
                <a:sym typeface="+mn-ea"/>
              </a:rPr>
              <a:t>8</a:t>
            </a:r>
            <a:r>
              <a:rPr dirty="0">
                <a:solidFill>
                  <a:srgbClr val="1F2328"/>
                </a:solidFill>
                <a:effectLst/>
                <a:latin typeface="-apple-system"/>
                <a:sym typeface="+mn-ea"/>
              </a:rPr>
              <a:t>,</a:t>
            </a:r>
            <a:r>
              <a:rPr lang="en-US" dirty="0">
                <a:solidFill>
                  <a:srgbClr val="1F2328"/>
                </a:solidFill>
                <a:effectLst/>
                <a:latin typeface="-apple-system"/>
                <a:sym typeface="+mn-ea"/>
              </a:rPr>
              <a:t>3</a:t>
            </a:r>
            <a:r>
              <a:rPr lang="en-US" dirty="0">
                <a:solidFill>
                  <a:srgbClr val="1F2328"/>
                </a:solidFill>
                <a:latin typeface="-apple-system"/>
                <a:sym typeface="+mn-ea"/>
              </a:rPr>
              <a:t>)</a:t>
            </a:r>
            <a:r>
              <a:rPr lang="zh-CN" dirty="0">
                <a:solidFill>
                  <a:srgbClr val="1F2328"/>
                </a:solidFill>
                <a:effectLst/>
                <a:latin typeface="-apple-system"/>
                <a:sym typeface="+mn-ea"/>
              </a:rPr>
              <a:t>进行和步骤</a:t>
            </a:r>
            <a:r>
              <a:rPr lang="en-US" altLang="zh-CN" dirty="0">
                <a:solidFill>
                  <a:srgbClr val="1F2328"/>
                </a:solidFill>
                <a:effectLst/>
                <a:latin typeface="-apple-system"/>
                <a:sym typeface="+mn-ea"/>
              </a:rPr>
              <a:t>2</a:t>
            </a:r>
            <a:r>
              <a:rPr lang="zh-CN" altLang="en-US" dirty="0">
                <a:solidFill>
                  <a:srgbClr val="1F2328"/>
                </a:solidFill>
                <a:effectLst/>
                <a:latin typeface="-apple-system"/>
                <a:sym typeface="+mn-ea"/>
              </a:rPr>
              <a:t>）中一样的判断</a:t>
            </a:r>
          </a:p>
          <a:p>
            <a:pPr marL="285750" lvl="0" indent="-285750"/>
            <a:r>
              <a:rPr lang="zh-CN" altLang="en-US" dirty="0">
                <a:solidFill>
                  <a:srgbClr val="1F2328"/>
                </a:solidFill>
                <a:effectLst/>
                <a:latin typeface="-apple-system"/>
                <a:sym typeface="+mn-ea"/>
              </a:rPr>
              <a:t>最终查询得到最近邻为点</a:t>
            </a:r>
            <a:r>
              <a:rPr lang="en-US" altLang="zh-CN" dirty="0">
                <a:solidFill>
                  <a:srgbClr val="1F2328"/>
                </a:solidFill>
                <a:effectLst/>
                <a:latin typeface="-apple-system"/>
                <a:sym typeface="+mn-ea"/>
              </a:rPr>
              <a:t>a</a:t>
            </a:r>
          </a:p>
        </p:txBody>
      </p:sp>
      <p:pic>
        <p:nvPicPr>
          <p:cNvPr id="5" name="图片 4"/>
          <p:cNvPicPr>
            <a:picLocks noChangeAspect="1"/>
          </p:cNvPicPr>
          <p:nvPr/>
        </p:nvPicPr>
        <p:blipFill>
          <a:blip r:embed="rId2"/>
          <a:stretch>
            <a:fillRect/>
          </a:stretch>
        </p:blipFill>
        <p:spPr>
          <a:xfrm>
            <a:off x="2865755" y="3136900"/>
            <a:ext cx="3411855" cy="3040380"/>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179</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向量距离</a:t>
            </a:r>
            <a:endParaRPr lang="zh-CN" altLang="en-US"/>
          </a:p>
        </p:txBody>
      </p:sp>
      <p:sp>
        <p:nvSpPr>
          <p:cNvPr id="3" name="内容占位符 2"/>
          <p:cNvSpPr>
            <a:spLocks noGrp="1"/>
          </p:cNvSpPr>
          <p:nvPr>
            <p:ph idx="1"/>
          </p:nvPr>
        </p:nvSpPr>
        <p:spPr/>
        <p:txBody>
          <a:bodyPr/>
          <a:lstStyle/>
          <a:p>
            <a:r>
              <a:rPr lang="en-US" altLang="zh-CN"/>
              <a:t>大小为d的向量x，y</a:t>
            </a:r>
          </a:p>
          <a:p>
            <a:r>
              <a:rPr lang="en-US" altLang="zh-CN"/>
              <a:t>Lp</a:t>
            </a:r>
            <a:r>
              <a:rPr lang="zh-CN" altLang="en-US"/>
              <a:t>距离</a:t>
            </a:r>
          </a:p>
          <a:p>
            <a:pPr marL="457200" lvl="1" indent="0">
              <a:buNone/>
            </a:pPr>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18</a:t>
            </a:fld>
            <a:endParaRPr lang="zh-CN" altLang="en-US"/>
          </a:p>
        </p:txBody>
      </p:sp>
      <p:pic>
        <p:nvPicPr>
          <p:cNvPr id="6" name="图片 5"/>
          <p:cNvPicPr>
            <a:picLocks noChangeAspect="1"/>
          </p:cNvPicPr>
          <p:nvPr/>
        </p:nvPicPr>
        <p:blipFill>
          <a:blip r:embed="rId3"/>
          <a:stretch>
            <a:fillRect/>
          </a:stretch>
        </p:blipFill>
        <p:spPr>
          <a:xfrm>
            <a:off x="1033145" y="2833370"/>
            <a:ext cx="7077075" cy="3248025"/>
          </a:xfrm>
          <a:prstGeom prst="rect">
            <a:avLst/>
          </a:prstGeom>
        </p:spPr>
      </p:pic>
    </p:spTree>
    <p:custDataLst>
      <p:tags r:id="rId1"/>
    </p:custData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维度诅咒</a:t>
            </a:r>
            <a:endParaRPr lang="zh-CN" altLang="en-US" dirty="0"/>
          </a:p>
        </p:txBody>
      </p:sp>
      <p:sp>
        <p:nvSpPr>
          <p:cNvPr id="3" name="内容占位符 2"/>
          <p:cNvSpPr>
            <a:spLocks noGrp="1"/>
          </p:cNvSpPr>
          <p:nvPr>
            <p:ph idx="1"/>
          </p:nvPr>
        </p:nvSpPr>
        <p:spPr/>
        <p:txBody>
          <a:bodyPr>
            <a:normAutofit/>
          </a:bodyPr>
          <a:lstStyle/>
          <a:p>
            <a:pPr lvl="0"/>
            <a:r>
              <a:rPr lang="zh-CN" altLang="en-US" dirty="0"/>
              <a:t>高维度</a:t>
            </a:r>
            <a:r>
              <a:rPr lang="en-US" altLang="zh-CN" dirty="0"/>
              <a:t>-&gt;</a:t>
            </a:r>
            <a:r>
              <a:rPr lang="zh-CN" altLang="en-US" dirty="0"/>
              <a:t>海量分区</a:t>
            </a:r>
            <a:endParaRPr lang="en-US" altLang="zh-CN" dirty="0"/>
          </a:p>
          <a:p>
            <a:pPr lvl="1"/>
            <a:r>
              <a:rPr lang="zh-CN" altLang="en-US" dirty="0"/>
              <a:t>对于有</a:t>
            </a:r>
            <a:r>
              <a:rPr lang="en-US" altLang="zh-CN" dirty="0"/>
              <a:t>100</a:t>
            </a:r>
            <a:r>
              <a:rPr lang="zh-CN" altLang="en-US" dirty="0"/>
              <a:t>万条</a:t>
            </a:r>
            <a:r>
              <a:rPr lang="en-US" altLang="zh-CN" dirty="0"/>
              <a:t>128</a:t>
            </a:r>
            <a:r>
              <a:rPr lang="zh-CN" altLang="en-US" dirty="0"/>
              <a:t>维向量的数据集，给定分裂阈值</a:t>
            </a:r>
            <a:r>
              <a:rPr lang="en-US" altLang="zh-CN" dirty="0"/>
              <a:t>=1</a:t>
            </a:r>
            <a:r>
              <a:rPr lang="zh-CN" altLang="en-US" dirty="0"/>
              <a:t>，此时</a:t>
            </a:r>
            <a:r>
              <a:rPr lang="en-US" altLang="zh-CN" b="0" i="0" dirty="0">
                <a:solidFill>
                  <a:srgbClr val="1F2328"/>
                </a:solidFill>
                <a:effectLst/>
                <a:latin typeface="-apple-system"/>
              </a:rPr>
              <a:t>K-D</a:t>
            </a:r>
            <a:r>
              <a:rPr lang="zh-CN" altLang="en-US" b="0" i="0" dirty="0">
                <a:solidFill>
                  <a:srgbClr val="1F2328"/>
                </a:solidFill>
                <a:effectLst/>
                <a:latin typeface="-apple-system"/>
              </a:rPr>
              <a:t>树</a:t>
            </a:r>
            <a:r>
              <a:rPr lang="zh-CN" altLang="en-US" dirty="0"/>
              <a:t>的层数约为</a:t>
            </a:r>
            <a:r>
              <a:rPr lang="en-US" altLang="zh-CN" dirty="0"/>
              <a:t>log</a:t>
            </a:r>
            <a:r>
              <a:rPr lang="zh-CN" altLang="en-US" dirty="0"/>
              <a:t>（</a:t>
            </a:r>
            <a:r>
              <a:rPr lang="en-US" altLang="zh-CN" dirty="0"/>
              <a:t>1000 * 1000</a:t>
            </a:r>
            <a:r>
              <a:rPr lang="zh-CN" altLang="en-US" dirty="0"/>
              <a:t>）</a:t>
            </a:r>
            <a:r>
              <a:rPr lang="en-US" altLang="zh-CN" dirty="0"/>
              <a:t>=20</a:t>
            </a:r>
          </a:p>
          <a:p>
            <a:pPr lvl="1"/>
            <a:endParaRPr lang="en-US" altLang="zh-CN" dirty="0"/>
          </a:p>
          <a:p>
            <a:pPr lvl="1"/>
            <a:r>
              <a:rPr lang="zh-CN" altLang="en-US" dirty="0"/>
              <a:t>每次查询时只会考虑向量的</a:t>
            </a:r>
            <a:r>
              <a:rPr lang="en-US" altLang="zh-CN" dirty="0"/>
              <a:t>20</a:t>
            </a:r>
            <a:r>
              <a:rPr lang="zh-CN" altLang="en-US" dirty="0"/>
              <a:t>个维度，此时在</a:t>
            </a:r>
            <a:r>
              <a:rPr lang="en-US" altLang="zh-CN" b="0" i="0" dirty="0">
                <a:solidFill>
                  <a:srgbClr val="1F2328"/>
                </a:solidFill>
                <a:effectLst/>
                <a:latin typeface="-apple-system"/>
              </a:rPr>
              <a:t>K-D</a:t>
            </a:r>
            <a:r>
              <a:rPr lang="zh-CN" altLang="en-US" b="0" i="0" dirty="0">
                <a:solidFill>
                  <a:srgbClr val="1F2328"/>
                </a:solidFill>
                <a:effectLst/>
                <a:latin typeface="-apple-system"/>
              </a:rPr>
              <a:t>树</a:t>
            </a:r>
            <a:r>
              <a:rPr lang="zh-CN" altLang="en-US" dirty="0"/>
              <a:t>中，即使是同一个叶子节点中的向量，也可能距离很远</a:t>
            </a:r>
            <a:endParaRPr lang="en-US" altLang="zh-CN" dirty="0"/>
          </a:p>
          <a:p>
            <a:pPr lvl="1"/>
            <a:endParaRPr lang="en-US" altLang="zh-CN" dirty="0"/>
          </a:p>
          <a:p>
            <a:pPr lvl="1"/>
            <a:r>
              <a:rPr lang="zh-CN" altLang="en-US" dirty="0"/>
              <a:t>因为这些向量可能在考虑到的</a:t>
            </a:r>
            <a:r>
              <a:rPr lang="en-US" altLang="zh-CN" dirty="0"/>
              <a:t>20</a:t>
            </a:r>
            <a:r>
              <a:rPr lang="zh-CN" altLang="en-US" dirty="0"/>
              <a:t>个维度上距离较近，在未考虑的</a:t>
            </a:r>
            <a:r>
              <a:rPr lang="en-US" altLang="zh-CN" dirty="0"/>
              <a:t>108</a:t>
            </a:r>
            <a:r>
              <a:rPr lang="zh-CN" altLang="en-US" dirty="0"/>
              <a:t>个维度上距离很远。</a:t>
            </a:r>
          </a:p>
          <a:p>
            <a:pPr lvl="0"/>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180</a:t>
            </a:fld>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第一类：</a:t>
            </a:r>
            <a:r>
              <a:rPr lang="zh-CN" altLang="en-US" dirty="0">
                <a:solidFill>
                  <a:schemeClr val="tx1"/>
                </a:solidFill>
                <a:sym typeface="+mn-ea"/>
              </a:rPr>
              <a:t>分裂策略上做优化</a:t>
            </a:r>
          </a:p>
        </p:txBody>
      </p:sp>
      <p:sp>
        <p:nvSpPr>
          <p:cNvPr id="3" name="内容占位符 2"/>
          <p:cNvSpPr>
            <a:spLocks noGrp="1"/>
          </p:cNvSpPr>
          <p:nvPr>
            <p:ph idx="1"/>
          </p:nvPr>
        </p:nvSpPr>
        <p:spPr/>
        <p:txBody>
          <a:bodyPr>
            <a:normAutofit/>
          </a:bodyPr>
          <a:lstStyle/>
          <a:p>
            <a:pPr lvl="0"/>
            <a:r>
              <a:rPr lang="zh-CN" altLang="en-US" dirty="0"/>
              <a:t>选择方差最大的维度而不是循环维度</a:t>
            </a:r>
            <a:endParaRPr lang="en-US" altLang="zh-CN" dirty="0"/>
          </a:p>
          <a:p>
            <a:pPr lvl="1"/>
            <a:r>
              <a:rPr lang="zh-CN" altLang="en-US" dirty="0"/>
              <a:t>启发：方差最大的维度相比于较小的维度“更需要做区分，</a:t>
            </a:r>
            <a:endParaRPr lang="en-US" altLang="zh-CN" dirty="0"/>
          </a:p>
          <a:p>
            <a:pPr lvl="1"/>
            <a:r>
              <a:rPr lang="zh-CN" altLang="en-US" dirty="0"/>
              <a:t>依旧没有解决维度诅咒问题</a:t>
            </a:r>
            <a:endParaRPr lang="en-US" altLang="zh-CN" dirty="0"/>
          </a:p>
          <a:p>
            <a:pPr lvl="1"/>
            <a:endParaRPr lang="en-US" altLang="zh-CN" dirty="0"/>
          </a:p>
          <a:p>
            <a:pPr lvl="0"/>
            <a:r>
              <a:rPr lang="zh-CN" altLang="en-US" dirty="0"/>
              <a:t>每次分裂时考虑多个维度</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181</a:t>
            </a:fld>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第二类：</a:t>
            </a:r>
            <a:r>
              <a:rPr lang="en-US" altLang="zh-CN" dirty="0">
                <a:solidFill>
                  <a:srgbClr val="1F2328"/>
                </a:solidFill>
                <a:effectLst/>
                <a:latin typeface="-apple-system"/>
                <a:sym typeface="+mn-ea"/>
              </a:rPr>
              <a:t>K-D</a:t>
            </a:r>
            <a:r>
              <a:rPr lang="zh-CN" altLang="en-US" dirty="0">
                <a:sym typeface="+mn-ea"/>
              </a:rPr>
              <a:t>森林</a:t>
            </a:r>
            <a:endParaRPr lang="zh-CN" altLang="en-US" dirty="0"/>
          </a:p>
        </p:txBody>
      </p:sp>
      <p:sp>
        <p:nvSpPr>
          <p:cNvPr id="3" name="内容占位符 2"/>
          <p:cNvSpPr>
            <a:spLocks noGrp="1"/>
          </p:cNvSpPr>
          <p:nvPr>
            <p:ph idx="1"/>
          </p:nvPr>
        </p:nvSpPr>
        <p:spPr/>
        <p:txBody>
          <a:bodyPr>
            <a:normAutofit/>
          </a:bodyPr>
          <a:lstStyle/>
          <a:p>
            <a:pPr lvl="0"/>
            <a:r>
              <a:rPr lang="zh-CN" altLang="en-US" dirty="0"/>
              <a:t>基本概念：</a:t>
            </a:r>
            <a:r>
              <a:rPr lang="en-US" altLang="zh-CN" b="0" i="0" dirty="0">
                <a:solidFill>
                  <a:srgbClr val="1F2328"/>
                </a:solidFill>
                <a:effectLst/>
                <a:latin typeface="-apple-system"/>
              </a:rPr>
              <a:t> </a:t>
            </a:r>
            <a:r>
              <a:rPr lang="zh-CN" altLang="en-US" dirty="0"/>
              <a:t>在同一个数据集上建立多棵</a:t>
            </a:r>
            <a:r>
              <a:rPr lang="en-US" altLang="zh-CN" b="0" i="0" dirty="0">
                <a:solidFill>
                  <a:srgbClr val="1F2328"/>
                </a:solidFill>
                <a:effectLst/>
                <a:latin typeface="-apple-system"/>
              </a:rPr>
              <a:t>K-D</a:t>
            </a:r>
            <a:r>
              <a:rPr lang="zh-CN" altLang="en-US" b="0" i="0" dirty="0">
                <a:solidFill>
                  <a:srgbClr val="1F2328"/>
                </a:solidFill>
                <a:effectLst/>
                <a:latin typeface="-apple-system"/>
              </a:rPr>
              <a:t>树</a:t>
            </a:r>
            <a:endParaRPr lang="en-US" altLang="zh-CN" b="0" i="0" dirty="0">
              <a:solidFill>
                <a:srgbClr val="1F2328"/>
              </a:solidFill>
              <a:effectLst/>
              <a:latin typeface="-apple-system"/>
            </a:endParaRPr>
          </a:p>
          <a:p>
            <a:pPr lvl="0"/>
            <a:endParaRPr lang="en-US" altLang="zh-CN" dirty="0"/>
          </a:p>
          <a:p>
            <a:pPr lvl="0"/>
            <a:r>
              <a:rPr lang="zh-CN" altLang="en-US" dirty="0"/>
              <a:t>优势分析：每一棵树在分裂时选取的基准维度是随机的，这样的结果是每棵树都以不同的方式来划分空间，以此来做到从不同维度探测查询向量的最近邻</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182</a:t>
            </a:fld>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en-US" altLang="zh-CN" sz="4400" dirty="0">
                <a:solidFill>
                  <a:srgbClr val="1F2328"/>
                </a:solidFill>
                <a:latin typeface="-apple-system"/>
                <a:sym typeface="+mn-ea"/>
              </a:rPr>
              <a:t>VP</a:t>
            </a:r>
            <a:r>
              <a:rPr lang="zh-CN" altLang="en-US" sz="4400" dirty="0">
                <a:solidFill>
                  <a:srgbClr val="1F2328"/>
                </a:solidFill>
                <a:latin typeface="-apple-system"/>
                <a:sym typeface="+mn-ea"/>
              </a:rPr>
              <a:t>树</a:t>
            </a:r>
            <a:endParaRPr lang="en-US" sz="4400" dirty="0"/>
          </a:p>
        </p:txBody>
      </p:sp>
      <p:sp>
        <p:nvSpPr>
          <p:cNvPr id="4" name="标题 3"/>
          <p:cNvSpPr>
            <a:spLocks noGrp="1"/>
          </p:cNvSpPr>
          <p:nvPr>
            <p:ph type="title"/>
          </p:nvPr>
        </p:nvSpPr>
        <p:spPr/>
        <p:txBody>
          <a:bodyPr/>
          <a:lstStyle/>
          <a:p>
            <a:r>
              <a:rPr lang="zh-CN" altLang="en-US" dirty="0">
                <a:sym typeface="+mn-ea"/>
              </a:rPr>
              <a:t>2.3.1 基于树的索引</a:t>
            </a:r>
            <a:endParaRPr dirty="0">
              <a:solidFill>
                <a:schemeClr val="tx1"/>
              </a:solidFill>
              <a:sym typeface="+mn-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183</a:t>
            </a:fld>
            <a:endParaRPr lang="zh-CN" altLang="en-US"/>
          </a:p>
        </p:txBody>
      </p:sp>
    </p:spTree>
    <p:custDataLst>
      <p:tags r:id="rId1"/>
    </p:custData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基本思想</a:t>
            </a:r>
          </a:p>
        </p:txBody>
      </p:sp>
      <p:sp>
        <p:nvSpPr>
          <p:cNvPr id="3" name="内容占位符 2"/>
          <p:cNvSpPr>
            <a:spLocks noGrp="1"/>
          </p:cNvSpPr>
          <p:nvPr>
            <p:ph idx="1"/>
          </p:nvPr>
        </p:nvSpPr>
        <p:spPr/>
        <p:txBody>
          <a:bodyPr>
            <a:normAutofit/>
          </a:bodyPr>
          <a:lstStyle/>
          <a:p>
            <a:pPr algn="l"/>
            <a:r>
              <a:rPr lang="zh-CN" altLang="en-US" i="0" dirty="0">
                <a:solidFill>
                  <a:srgbClr val="1F2328"/>
                </a:solidFill>
                <a:effectLst/>
                <a:latin typeface="-apple-system"/>
              </a:rPr>
              <a:t>全称</a:t>
            </a:r>
            <a:r>
              <a:rPr lang="zh-CN" altLang="en-US" dirty="0">
                <a:solidFill>
                  <a:srgbClr val="1F2328"/>
                </a:solidFill>
                <a:latin typeface="-apple-system"/>
              </a:rPr>
              <a:t>：</a:t>
            </a:r>
            <a:r>
              <a:rPr lang="zh-CN" altLang="en-US" i="0" dirty="0">
                <a:solidFill>
                  <a:srgbClr val="1F2328"/>
                </a:solidFill>
                <a:effectLst/>
                <a:latin typeface="-apple-system"/>
              </a:rPr>
              <a:t>制高点树（</a:t>
            </a:r>
            <a:r>
              <a:rPr lang="en-US" altLang="zh-CN" i="0" dirty="0">
                <a:solidFill>
                  <a:srgbClr val="1F2328"/>
                </a:solidFill>
                <a:effectLst/>
                <a:latin typeface="-apple-system"/>
              </a:rPr>
              <a:t>Vantage Point Tree</a:t>
            </a:r>
            <a:r>
              <a:rPr lang="zh-CN" altLang="en-US" i="0" dirty="0">
                <a:solidFill>
                  <a:srgbClr val="1F2328"/>
                </a:solidFill>
                <a:effectLst/>
                <a:latin typeface="-apple-system"/>
              </a:rPr>
              <a:t>）</a:t>
            </a:r>
            <a:endParaRPr lang="en-US" altLang="zh-CN" i="0" dirty="0">
              <a:solidFill>
                <a:srgbClr val="1F2328"/>
              </a:solidFill>
              <a:effectLst/>
              <a:latin typeface="-apple-system"/>
            </a:endParaRPr>
          </a:p>
          <a:p>
            <a:r>
              <a:rPr lang="zh-CN" altLang="en-US" dirty="0">
                <a:solidFill>
                  <a:srgbClr val="1F2328"/>
                </a:solidFill>
                <a:latin typeface="-apple-system"/>
              </a:rPr>
              <a:t>基本结构：</a:t>
            </a:r>
            <a:r>
              <a:rPr lang="zh-CN" altLang="en-US" i="0" dirty="0">
                <a:solidFill>
                  <a:srgbClr val="1F2328"/>
                </a:solidFill>
                <a:effectLst/>
                <a:latin typeface="-apple-system"/>
              </a:rPr>
              <a:t>二叉树</a:t>
            </a:r>
            <a:endParaRPr lang="en-US" altLang="zh-CN" dirty="0">
              <a:solidFill>
                <a:srgbClr val="1F2328"/>
              </a:solidFill>
              <a:latin typeface="-apple-system"/>
            </a:endParaRPr>
          </a:p>
          <a:p>
            <a:pPr lvl="0"/>
            <a:r>
              <a:rPr lang="zh-CN" altLang="en-US" i="0" dirty="0">
                <a:effectLst/>
                <a:latin typeface="-apple-system"/>
              </a:rPr>
              <a:t>制高点：在当前数据子集中随机选择一个点</a:t>
            </a:r>
            <a:endParaRPr lang="en-US" altLang="zh-CN" i="0" dirty="0">
              <a:effectLst/>
              <a:latin typeface="-apple-system"/>
            </a:endParaRPr>
          </a:p>
          <a:p>
            <a:pPr lvl="0"/>
            <a:r>
              <a:rPr lang="zh-CN" altLang="en-US" dirty="0">
                <a:solidFill>
                  <a:srgbClr val="1F2328"/>
                </a:solidFill>
                <a:effectLst/>
                <a:latin typeface="-apple-system"/>
                <a:sym typeface="+mn-ea"/>
              </a:rPr>
              <a:t>分裂策略</a:t>
            </a:r>
            <a:r>
              <a:rPr lang="zh-CN" altLang="en-US" i="0" dirty="0">
                <a:effectLst/>
                <a:latin typeface="-apple-system"/>
              </a:rPr>
              <a:t>：计算其到数据子集中其它点的平均距离</a:t>
            </a:r>
            <a:r>
              <a:rPr lang="en-US" altLang="zh-CN" i="0" dirty="0">
                <a:effectLst/>
                <a:latin typeface="-apple-system"/>
              </a:rPr>
              <a:t>mu</a:t>
            </a:r>
            <a:r>
              <a:rPr lang="zh-CN" altLang="en-US" i="0" dirty="0">
                <a:effectLst/>
                <a:latin typeface="-apple-system"/>
              </a:rPr>
              <a:t>。然后以制高点为球心，</a:t>
            </a:r>
            <a:r>
              <a:rPr lang="en-US" altLang="zh-CN" i="0" dirty="0">
                <a:effectLst/>
                <a:latin typeface="-apple-system"/>
              </a:rPr>
              <a:t>mu</a:t>
            </a:r>
            <a:r>
              <a:rPr lang="zh-CN" altLang="en-US" i="0" dirty="0">
                <a:effectLst/>
                <a:latin typeface="-apple-system"/>
              </a:rPr>
              <a:t>为半径，画一个超球，在超球内的点进入左孩子节点，其余点进入右孩子节点。</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0790" y="4589780"/>
            <a:ext cx="4122420" cy="226822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49AE70B2-8BF9-45C0-BB95-33D1B9D3A854}" type="slidenum">
              <a:rPr lang="zh-CN" altLang="en-US" smtClean="0"/>
              <a:t>184</a:t>
            </a:fld>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zh-CN" altLang="en-US" sz="4400" dirty="0">
                <a:solidFill>
                  <a:srgbClr val="1F2328"/>
                </a:solidFill>
                <a:effectLst/>
                <a:latin typeface="-apple-system"/>
                <a:sym typeface="+mn-ea"/>
              </a:rPr>
              <a:t>球树</a:t>
            </a:r>
            <a:endParaRPr lang="en-US" sz="4400" dirty="0"/>
          </a:p>
        </p:txBody>
      </p:sp>
      <p:sp>
        <p:nvSpPr>
          <p:cNvPr id="4" name="标题 3"/>
          <p:cNvSpPr>
            <a:spLocks noGrp="1"/>
          </p:cNvSpPr>
          <p:nvPr>
            <p:ph type="title"/>
          </p:nvPr>
        </p:nvSpPr>
        <p:spPr/>
        <p:txBody>
          <a:bodyPr/>
          <a:lstStyle/>
          <a:p>
            <a:r>
              <a:rPr lang="zh-CN" altLang="en-US" dirty="0">
                <a:sym typeface="+mn-ea"/>
              </a:rPr>
              <a:t>2.3.1 基于树的索引</a:t>
            </a:r>
            <a:endParaRPr dirty="0">
              <a:solidFill>
                <a:schemeClr val="tx1"/>
              </a:solidFill>
              <a:sym typeface="+mn-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185</a:t>
            </a:fld>
            <a:endParaRPr lang="zh-CN" altLang="en-US"/>
          </a:p>
        </p:txBody>
      </p:sp>
    </p:spTree>
    <p:custDataLst>
      <p:tags r:id="rId1"/>
    </p:custData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i="0" dirty="0">
                <a:solidFill>
                  <a:srgbClr val="1F2328"/>
                </a:solidFill>
                <a:effectLst/>
                <a:latin typeface="-apple-system"/>
              </a:rPr>
              <a:t>基本思想</a:t>
            </a:r>
          </a:p>
        </p:txBody>
      </p:sp>
      <p:sp>
        <p:nvSpPr>
          <p:cNvPr id="3" name="内容占位符 2"/>
          <p:cNvSpPr>
            <a:spLocks noGrp="1"/>
          </p:cNvSpPr>
          <p:nvPr>
            <p:ph idx="1"/>
          </p:nvPr>
        </p:nvSpPr>
        <p:spPr/>
        <p:txBody>
          <a:bodyPr>
            <a:normAutofit/>
          </a:bodyPr>
          <a:lstStyle/>
          <a:p>
            <a:r>
              <a:rPr lang="zh-CN" altLang="en-US" dirty="0">
                <a:solidFill>
                  <a:srgbClr val="1F2328"/>
                </a:solidFill>
                <a:latin typeface="-apple-system"/>
              </a:rPr>
              <a:t>基本结构：</a:t>
            </a:r>
            <a:r>
              <a:rPr lang="zh-CN" altLang="en-US" i="0" dirty="0">
                <a:solidFill>
                  <a:srgbClr val="1F2328"/>
                </a:solidFill>
                <a:effectLst/>
                <a:latin typeface="-apple-system"/>
              </a:rPr>
              <a:t>二叉树</a:t>
            </a:r>
            <a:endParaRPr lang="en-US" altLang="zh-CN" i="0" dirty="0">
              <a:solidFill>
                <a:srgbClr val="1F2328"/>
              </a:solidFill>
              <a:effectLst/>
              <a:latin typeface="-apple-system"/>
            </a:endParaRPr>
          </a:p>
          <a:p>
            <a:pPr algn="l"/>
            <a:r>
              <a:rPr lang="zh-CN" altLang="en-US" i="0" dirty="0">
                <a:solidFill>
                  <a:srgbClr val="1F2328"/>
                </a:solidFill>
                <a:effectLst/>
                <a:latin typeface="-apple-system"/>
              </a:rPr>
              <a:t>分裂策略：</a:t>
            </a:r>
            <a:endParaRPr lang="en-US" altLang="zh-CN" i="0" dirty="0">
              <a:solidFill>
                <a:srgbClr val="1F2328"/>
              </a:solidFill>
              <a:effectLst/>
              <a:latin typeface="-apple-system"/>
            </a:endParaRPr>
          </a:p>
          <a:p>
            <a:pPr lvl="1"/>
            <a:r>
              <a:rPr lang="zh-CN" altLang="en-US" i="0" dirty="0">
                <a:solidFill>
                  <a:srgbClr val="1F2328"/>
                </a:solidFill>
                <a:effectLst/>
                <a:latin typeface="-apple-system"/>
              </a:rPr>
              <a:t>和</a:t>
            </a:r>
            <a:r>
              <a:rPr lang="en-US" altLang="zh-CN" i="0" dirty="0">
                <a:solidFill>
                  <a:schemeClr val="tx1"/>
                </a:solidFill>
                <a:effectLst/>
                <a:latin typeface="-apple-system"/>
              </a:rPr>
              <a:t>VP</a:t>
            </a:r>
            <a:r>
              <a:rPr lang="zh-CN" altLang="en-US" i="0" dirty="0">
                <a:solidFill>
                  <a:schemeClr val="tx1"/>
                </a:solidFill>
                <a:effectLst/>
                <a:latin typeface="-apple-system"/>
              </a:rPr>
              <a:t>树一样以超球的方式进行空间分区</a:t>
            </a:r>
            <a:endParaRPr lang="en-US" altLang="zh-CN" i="0" dirty="0">
              <a:solidFill>
                <a:schemeClr val="tx1"/>
              </a:solidFill>
              <a:effectLst/>
              <a:latin typeface="-apple-system"/>
            </a:endParaRPr>
          </a:p>
          <a:p>
            <a:pPr lvl="1"/>
            <a:r>
              <a:rPr lang="zh-CN" altLang="en-US" i="0" dirty="0">
                <a:solidFill>
                  <a:schemeClr val="tx1"/>
                </a:solidFill>
                <a:effectLst/>
                <a:latin typeface="-apple-system"/>
              </a:rPr>
              <a:t>节点：代表高维空间中的一个超球，且是覆盖节点中所有向量的最小超球</a:t>
            </a:r>
            <a:endParaRPr lang="en-US" altLang="zh-CN" i="0" dirty="0">
              <a:solidFill>
                <a:schemeClr val="tx1"/>
              </a:solidFill>
              <a:effectLst/>
              <a:latin typeface="-apple-system"/>
            </a:endParaRPr>
          </a:p>
          <a:p>
            <a:pPr lvl="1"/>
            <a:r>
              <a:rPr lang="zh-CN" altLang="en-US" i="0" dirty="0">
                <a:solidFill>
                  <a:schemeClr val="tx1"/>
                </a:solidFill>
                <a:effectLst/>
                <a:latin typeface="-apple-system"/>
              </a:rPr>
              <a:t>最小超球：以数据集的质心为球心，质心与数据集中点最远距离为半径画超球</a:t>
            </a:r>
            <a:endParaRPr lang="en-US" altLang="zh-CN" i="0" dirty="0">
              <a:solidFill>
                <a:schemeClr val="tx1"/>
              </a:solidFill>
              <a:effectLst/>
              <a:latin typeface="-apple-system"/>
            </a:endParaRPr>
          </a:p>
          <a:p>
            <a:pPr lvl="1"/>
            <a:endParaRPr lang="en-US" altLang="zh-CN" i="0" dirty="0">
              <a:solidFill>
                <a:schemeClr val="tx1"/>
              </a:solidFill>
              <a:effectLst/>
              <a:latin typeface="-apple-system"/>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186</a:t>
            </a:fld>
            <a:endParaRPr lang="zh-CN" alt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和</a:t>
            </a:r>
            <a:r>
              <a:rPr lang="en-US" altLang="zh-CN" dirty="0">
                <a:solidFill>
                  <a:srgbClr val="1F2328"/>
                </a:solidFill>
                <a:effectLst/>
                <a:latin typeface="-apple-system"/>
                <a:sym typeface="+mn-ea"/>
              </a:rPr>
              <a:t>VP</a:t>
            </a:r>
            <a:r>
              <a:rPr lang="zh-CN" altLang="en-US" dirty="0">
                <a:solidFill>
                  <a:srgbClr val="1F2328"/>
                </a:solidFill>
                <a:effectLst/>
                <a:latin typeface="-apple-system"/>
                <a:sym typeface="+mn-ea"/>
              </a:rPr>
              <a:t>树的不同</a:t>
            </a:r>
            <a:endParaRPr lang="zh-CN" altLang="en-US" dirty="0"/>
          </a:p>
        </p:txBody>
      </p:sp>
      <p:sp>
        <p:nvSpPr>
          <p:cNvPr id="3" name="内容占位符 2"/>
          <p:cNvSpPr>
            <a:spLocks noGrp="1"/>
          </p:cNvSpPr>
          <p:nvPr>
            <p:ph idx="1"/>
          </p:nvPr>
        </p:nvSpPr>
        <p:spPr/>
        <p:txBody>
          <a:bodyPr/>
          <a:lstStyle/>
          <a:p>
            <a:pPr lvl="0"/>
            <a:r>
              <a:rPr lang="zh-CN" altLang="en-US" b="0" i="0" dirty="0">
                <a:solidFill>
                  <a:srgbClr val="1F2328"/>
                </a:solidFill>
                <a:effectLst/>
                <a:latin typeface="-apple-system"/>
              </a:rPr>
              <a:t>不要求父节点的空间区域全部被孩子节点所分割</a:t>
            </a:r>
            <a:endParaRPr lang="en-US" altLang="zh-CN" b="0" i="0" dirty="0">
              <a:solidFill>
                <a:srgbClr val="1F2328"/>
              </a:solidFill>
              <a:effectLst/>
              <a:latin typeface="-apple-system"/>
            </a:endParaRPr>
          </a:p>
          <a:p>
            <a:pPr lvl="0"/>
            <a:r>
              <a:rPr lang="zh-CN" altLang="en-US" b="0" i="0" dirty="0">
                <a:solidFill>
                  <a:srgbClr val="1F2328"/>
                </a:solidFill>
                <a:effectLst/>
                <a:latin typeface="-apple-system"/>
              </a:rPr>
              <a:t>不要求两个孩子节点的区域无重叠</a:t>
            </a:r>
          </a:p>
        </p:txBody>
      </p:sp>
      <p:sp>
        <p:nvSpPr>
          <p:cNvPr id="6" name="AutoShape 2"/>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0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590" y="3120390"/>
            <a:ext cx="4274820" cy="342011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49AE70B2-8BF9-45C0-BB95-33D1B9D3A854}" type="slidenum">
              <a:rPr lang="zh-CN" altLang="en-US" smtClean="0"/>
              <a:t>187</a:t>
            </a:fld>
            <a:endParaRPr lang="zh-CN"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、向量索引</a:t>
            </a:r>
          </a:p>
        </p:txBody>
      </p:sp>
      <p:sp>
        <p:nvSpPr>
          <p:cNvPr id="3" name="内容占位符 2"/>
          <p:cNvSpPr>
            <a:spLocks noGrp="1"/>
          </p:cNvSpPr>
          <p:nvPr>
            <p:ph idx="1"/>
          </p:nvPr>
        </p:nvSpPr>
        <p:spPr/>
        <p:txBody>
          <a:bodyPr>
            <a:normAutofit/>
          </a:bodyPr>
          <a:lstStyle/>
          <a:p>
            <a:r>
              <a:rPr lang="en-US" altLang="zh-CN" dirty="0"/>
              <a:t>2.1</a:t>
            </a:r>
            <a:r>
              <a:rPr lang="zh-CN" altLang="en-US" dirty="0"/>
              <a:t> 基于聚类的索引</a:t>
            </a:r>
          </a:p>
          <a:p>
            <a:r>
              <a:rPr lang="zh-CN" altLang="en-US" dirty="0"/>
              <a:t>2.2 基于图的索引</a:t>
            </a:r>
          </a:p>
          <a:p>
            <a:r>
              <a:rPr lang="zh-CN" altLang="en-US" dirty="0">
                <a:sym typeface="+mn-ea"/>
              </a:rPr>
              <a:t>2.3 其它索引</a:t>
            </a:r>
          </a:p>
          <a:p>
            <a:r>
              <a:rPr lang="zh-CN" altLang="en-US" dirty="0">
                <a:solidFill>
                  <a:srgbClr val="C00000"/>
                </a:solidFill>
                <a:sym typeface="+mn-ea"/>
              </a:rPr>
              <a:t>2.4 每种索引的优缺点</a:t>
            </a:r>
          </a:p>
          <a:p>
            <a:r>
              <a:rPr lang="zh-CN" altLang="en-US">
                <a:sym typeface="+mn-ea"/>
              </a:rPr>
              <a:t>2.5 复合型索引</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188</a:t>
            </a:fld>
            <a:endParaRPr lang="zh-CN" altLang="en-US"/>
          </a:p>
        </p:txBody>
      </p:sp>
    </p:spTree>
    <p:custDataLst>
      <p:tags r:id="rId1"/>
    </p:custData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向量检索的衡量维度</a:t>
            </a:r>
          </a:p>
        </p:txBody>
      </p:sp>
      <p:sp>
        <p:nvSpPr>
          <p:cNvPr id="3" name="内容占位符 2"/>
          <p:cNvSpPr>
            <a:spLocks noGrp="1"/>
          </p:cNvSpPr>
          <p:nvPr>
            <p:ph idx="1"/>
          </p:nvPr>
        </p:nvSpPr>
        <p:spPr/>
        <p:txBody>
          <a:bodyPr/>
          <a:lstStyle/>
          <a:p>
            <a:r>
              <a:rPr lang="zh-CN" altLang="en-US"/>
              <a:t>准确性</a:t>
            </a:r>
          </a:p>
          <a:p>
            <a:r>
              <a:rPr lang="zh-CN" altLang="en-US"/>
              <a:t>内存开销</a:t>
            </a:r>
          </a:p>
          <a:p>
            <a:r>
              <a:rPr lang="zh-CN" altLang="en-US"/>
              <a:t>查询速度</a:t>
            </a:r>
          </a:p>
          <a:p>
            <a:pPr lvl="1"/>
            <a:r>
              <a:rPr lang="zh-CN" altLang="en-US"/>
              <a:t>延迟</a:t>
            </a:r>
          </a:p>
          <a:p>
            <a:pPr lvl="1"/>
            <a:r>
              <a:rPr lang="zh-CN" altLang="en-US"/>
              <a:t>吞吐</a:t>
            </a:r>
          </a:p>
        </p:txBody>
      </p:sp>
      <p:pic>
        <p:nvPicPr>
          <p:cNvPr id="4" name="图片 3"/>
          <p:cNvPicPr>
            <a:picLocks noChangeAspect="1"/>
          </p:cNvPicPr>
          <p:nvPr/>
        </p:nvPicPr>
        <p:blipFill>
          <a:blip r:embed="rId3"/>
          <a:stretch>
            <a:fillRect/>
          </a:stretch>
        </p:blipFill>
        <p:spPr>
          <a:xfrm>
            <a:off x="3818890" y="2483485"/>
            <a:ext cx="4969510" cy="402018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189</a:t>
            </a:fld>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二维中的向量距离</a:t>
            </a:r>
            <a:endParaRPr lang="zh-CN" altLang="en-US"/>
          </a:p>
        </p:txBody>
      </p:sp>
      <p:sp>
        <p:nvSpPr>
          <p:cNvPr id="3" name="内容占位符 2"/>
          <p:cNvSpPr>
            <a:spLocks noGrp="1"/>
          </p:cNvSpPr>
          <p:nvPr>
            <p:ph idx="1"/>
          </p:nvPr>
        </p:nvSpPr>
        <p:spPr/>
        <p:txBody>
          <a:bodyPr/>
          <a:lstStyle/>
          <a:p>
            <a:r>
              <a:rPr lang="en-US" altLang="zh-CN" dirty="0"/>
              <a:t>x</a:t>
            </a:r>
            <a:r>
              <a:rPr lang="zh-CN" altLang="en-US" dirty="0"/>
              <a:t>和</a:t>
            </a:r>
            <a:r>
              <a:rPr lang="en-US" altLang="zh-CN" dirty="0"/>
              <a:t>y</a:t>
            </a:r>
            <a:r>
              <a:rPr lang="zh-CN" altLang="en-US" dirty="0"/>
              <a:t>的坐标是二维向量</a:t>
            </a:r>
          </a:p>
          <a:p>
            <a:r>
              <a:rPr lang="zh-CN" altLang="en-US" dirty="0"/>
              <a:t>指出</a:t>
            </a:r>
            <a:r>
              <a:rPr lang="en-US" altLang="zh-CN" dirty="0"/>
              <a:t>x</a:t>
            </a:r>
            <a:r>
              <a:rPr lang="zh-CN" altLang="en-US" dirty="0"/>
              <a:t>和</a:t>
            </a:r>
            <a:r>
              <a:rPr lang="en-US" altLang="zh-CN" dirty="0"/>
              <a:t>y</a:t>
            </a:r>
            <a:r>
              <a:rPr lang="zh-CN" altLang="en-US" dirty="0"/>
              <a:t>之间的各种</a:t>
            </a:r>
            <a:r>
              <a:rPr lang="en-US" altLang="zh-CN" dirty="0" err="1"/>
              <a:t>Lp</a:t>
            </a:r>
            <a:r>
              <a:rPr lang="zh-CN" altLang="en-US" dirty="0"/>
              <a:t>距离（小练习）</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19</a:t>
            </a:fld>
            <a:endParaRPr lang="zh-CN" altLang="en-US"/>
          </a:p>
        </p:txBody>
      </p:sp>
      <p:grpSp>
        <p:nvGrpSpPr>
          <p:cNvPr id="20" name="组合 19"/>
          <p:cNvGrpSpPr/>
          <p:nvPr/>
        </p:nvGrpSpPr>
        <p:grpSpPr>
          <a:xfrm>
            <a:off x="5641340" y="2703376"/>
            <a:ext cx="3388995" cy="2824480"/>
            <a:chOff x="8761" y="4220"/>
            <a:chExt cx="5337" cy="4448"/>
          </a:xfrm>
        </p:grpSpPr>
        <p:cxnSp>
          <p:nvCxnSpPr>
            <p:cNvPr id="4" name="直接箭头连接符 3"/>
            <p:cNvCxnSpPr/>
            <p:nvPr/>
          </p:nvCxnSpPr>
          <p:spPr>
            <a:xfrm flipV="1">
              <a:off x="8761" y="8654"/>
              <a:ext cx="5337" cy="1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H="1" flipV="1">
              <a:off x="8762" y="4220"/>
              <a:ext cx="14" cy="443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椭圆 8"/>
            <p:cNvSpPr/>
            <p:nvPr/>
          </p:nvSpPr>
          <p:spPr>
            <a:xfrm>
              <a:off x="10944" y="6824"/>
              <a:ext cx="222" cy="2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nvSpPr>
          <p:spPr>
            <a:xfrm>
              <a:off x="13048" y="4870"/>
              <a:ext cx="222" cy="2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椭圆 10"/>
            <p:cNvSpPr/>
            <p:nvPr/>
          </p:nvSpPr>
          <p:spPr>
            <a:xfrm>
              <a:off x="13048" y="6824"/>
              <a:ext cx="222" cy="2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10569" y="6963"/>
              <a:ext cx="375" cy="725"/>
            </a:xfrm>
            <a:prstGeom prst="rect">
              <a:avLst/>
            </a:prstGeom>
            <a:noFill/>
          </p:spPr>
          <p:txBody>
            <a:bodyPr wrap="square" rtlCol="0">
              <a:spAutoFit/>
            </a:bodyPr>
            <a:lstStyle/>
            <a:p>
              <a:r>
                <a:rPr lang="en-US" altLang="zh-CN" sz="2400"/>
                <a:t>x</a:t>
              </a:r>
            </a:p>
          </p:txBody>
        </p:sp>
        <p:sp>
          <p:nvSpPr>
            <p:cNvPr id="13" name="文本框 12"/>
            <p:cNvSpPr txBox="1"/>
            <p:nvPr/>
          </p:nvSpPr>
          <p:spPr>
            <a:xfrm>
              <a:off x="12895" y="6963"/>
              <a:ext cx="375" cy="725"/>
            </a:xfrm>
            <a:prstGeom prst="rect">
              <a:avLst/>
            </a:prstGeom>
            <a:noFill/>
          </p:spPr>
          <p:txBody>
            <a:bodyPr wrap="square" rtlCol="0">
              <a:spAutoFit/>
            </a:bodyPr>
            <a:lstStyle/>
            <a:p>
              <a:r>
                <a:rPr lang="en-US" altLang="zh-CN" sz="2400"/>
                <a:t>z</a:t>
              </a:r>
            </a:p>
          </p:txBody>
        </p:sp>
        <p:sp>
          <p:nvSpPr>
            <p:cNvPr id="14" name="文本框 13"/>
            <p:cNvSpPr txBox="1"/>
            <p:nvPr/>
          </p:nvSpPr>
          <p:spPr>
            <a:xfrm>
              <a:off x="12673" y="4395"/>
              <a:ext cx="375" cy="725"/>
            </a:xfrm>
            <a:prstGeom prst="rect">
              <a:avLst/>
            </a:prstGeom>
            <a:noFill/>
          </p:spPr>
          <p:txBody>
            <a:bodyPr wrap="square" rtlCol="0">
              <a:spAutoFit/>
            </a:bodyPr>
            <a:lstStyle/>
            <a:p>
              <a:r>
                <a:rPr lang="en-US" altLang="zh-CN" sz="2400"/>
                <a:t>y</a:t>
              </a:r>
            </a:p>
          </p:txBody>
        </p:sp>
        <p:cxnSp>
          <p:nvCxnSpPr>
            <p:cNvPr id="15" name="直接连接符 14"/>
            <p:cNvCxnSpPr>
              <a:stCxn id="9" idx="7"/>
            </p:cNvCxnSpPr>
            <p:nvPr/>
          </p:nvCxnSpPr>
          <p:spPr>
            <a:xfrm flipV="1">
              <a:off x="11133" y="5072"/>
              <a:ext cx="1987" cy="1789"/>
            </a:xfrm>
            <a:prstGeom prst="line">
              <a:avLst/>
            </a:prstGeom>
            <a:ln w="1270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flipV="1">
              <a:off x="13131" y="5086"/>
              <a:ext cx="9" cy="1775"/>
            </a:xfrm>
            <a:prstGeom prst="line">
              <a:avLst/>
            </a:prstGeom>
            <a:ln w="12700" cmpd="sng">
              <a:solidFill>
                <a:schemeClr val="accent1">
                  <a:shade val="50000"/>
                </a:schemeClr>
              </a:solidFill>
              <a:prstDash val="dash"/>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2286" y="6494"/>
              <a:ext cx="854" cy="483"/>
            </a:xfrm>
            <a:prstGeom prst="rect">
              <a:avLst/>
            </a:prstGeom>
            <a:noFill/>
          </p:spPr>
          <p:txBody>
            <a:bodyPr wrap="square" rtlCol="0">
              <a:spAutoFit/>
            </a:bodyPr>
            <a:lstStyle/>
            <a:p>
              <a:r>
                <a:rPr lang="zh-CN" altLang="en-US" sz="1400" dirty="0"/>
                <a:t>直角</a:t>
              </a:r>
            </a:p>
          </p:txBody>
        </p:sp>
      </p:grpSp>
      <p:pic>
        <p:nvPicPr>
          <p:cNvPr id="8" name="图片 7"/>
          <p:cNvPicPr>
            <a:picLocks noChangeAspect="1"/>
          </p:cNvPicPr>
          <p:nvPr/>
        </p:nvPicPr>
        <p:blipFill>
          <a:blip r:embed="rId3"/>
          <a:stretch>
            <a:fillRect/>
          </a:stretch>
        </p:blipFill>
        <p:spPr>
          <a:xfrm>
            <a:off x="214630" y="3270250"/>
            <a:ext cx="5257800" cy="2413000"/>
          </a:xfrm>
          <a:prstGeom prst="rect">
            <a:avLst/>
          </a:prstGeom>
        </p:spPr>
      </p:pic>
      <p:cxnSp>
        <p:nvCxnSpPr>
          <p:cNvPr id="5" name="直接连接符 15">
            <a:extLst>
              <a:ext uri="{FF2B5EF4-FFF2-40B4-BE49-F238E27FC236}">
                <a16:creationId xmlns:a16="http://schemas.microsoft.com/office/drawing/2014/main" id="{C173E650-36D1-D075-3F0F-2573AAC00AC8}"/>
              </a:ext>
            </a:extLst>
          </p:cNvPr>
          <p:cNvCxnSpPr>
            <a:cxnSpLocks/>
            <a:stCxn id="13" idx="0"/>
            <a:endCxn id="9" idx="6"/>
          </p:cNvCxnSpPr>
          <p:nvPr/>
        </p:nvCxnSpPr>
        <p:spPr>
          <a:xfrm flipH="1" flipV="1">
            <a:off x="7168515" y="4436291"/>
            <a:ext cx="1216978" cy="8890"/>
          </a:xfrm>
          <a:prstGeom prst="line">
            <a:avLst/>
          </a:prstGeom>
          <a:ln w="12700" cmpd="sng">
            <a:solidFill>
              <a:schemeClr val="accent1">
                <a:shade val="50000"/>
              </a:schemeClr>
            </a:solidFill>
            <a:prstDash val="dash"/>
          </a:ln>
        </p:spPr>
        <p:style>
          <a:lnRef idx="2">
            <a:schemeClr val="accent1"/>
          </a:lnRef>
          <a:fillRef idx="0">
            <a:srgbClr val="FFFFFF"/>
          </a:fillRef>
          <a:effectRef idx="0">
            <a:srgbClr val="FFFFFF"/>
          </a:effectRef>
          <a:fontRef idx="minor">
            <a:schemeClr val="tx1"/>
          </a:fontRef>
        </p:style>
      </p:cxnSp>
      <p:sp>
        <p:nvSpPr>
          <p:cNvPr id="22" name="文本框 21">
            <a:extLst>
              <a:ext uri="{FF2B5EF4-FFF2-40B4-BE49-F238E27FC236}">
                <a16:creationId xmlns:a16="http://schemas.microsoft.com/office/drawing/2014/main" id="{C3BA91CF-3F89-4BA5-8B8D-A886FCB7D921}"/>
              </a:ext>
            </a:extLst>
          </p:cNvPr>
          <p:cNvSpPr txBox="1"/>
          <p:nvPr/>
        </p:nvSpPr>
        <p:spPr>
          <a:xfrm>
            <a:off x="5820410" y="4970246"/>
            <a:ext cx="1725930" cy="369332"/>
          </a:xfrm>
          <a:prstGeom prst="rect">
            <a:avLst/>
          </a:prstGeom>
          <a:noFill/>
        </p:spPr>
        <p:txBody>
          <a:bodyPr wrap="square">
            <a:spAutoFit/>
          </a:bodyPr>
          <a:lstStyle/>
          <a:p>
            <a:r>
              <a:rPr lang="zh-CN" altLang="en-US" dirty="0"/>
              <a:t>二维向量空间</a:t>
            </a:r>
          </a:p>
        </p:txBody>
      </p:sp>
    </p:spTree>
    <p:custDataLst>
      <p:tags r:id="rId1"/>
    </p:custData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对比</a:t>
            </a:r>
            <a:endParaRPr lang="zh-CN" altLang="en-US"/>
          </a:p>
        </p:txBody>
      </p:sp>
      <p:sp>
        <p:nvSpPr>
          <p:cNvPr id="3" name="内容占位符 2"/>
          <p:cNvSpPr>
            <a:spLocks noGrp="1"/>
          </p:cNvSpPr>
          <p:nvPr>
            <p:ph idx="1"/>
          </p:nvPr>
        </p:nvSpPr>
        <p:spPr/>
        <p:txBody>
          <a:bodyPr/>
          <a:lstStyle/>
          <a:p>
            <a:r>
              <a:rPr lang="zh-CN" altLang="en-US"/>
              <a:t>不是很绝对，因为每种索引都可以自己做</a:t>
            </a:r>
            <a:r>
              <a:rPr lang="en-US" altLang="zh-CN"/>
              <a:t>tradeoff</a:t>
            </a:r>
            <a:r>
              <a:rPr lang="zh-CN" altLang="en-US"/>
              <a:t>，例如聚类索引可以通过牺牲内存开销优势弥补准确性劣势</a:t>
            </a:r>
          </a:p>
        </p:txBody>
      </p:sp>
      <p:graphicFrame>
        <p:nvGraphicFramePr>
          <p:cNvPr id="4" name="表格 3"/>
          <p:cNvGraphicFramePr/>
          <p:nvPr>
            <p:extLst>
              <p:ext uri="{D42A27DB-BD31-4B8C-83A1-F6EECF244321}">
                <p14:modId xmlns:p14="http://schemas.microsoft.com/office/powerpoint/2010/main" val="3794101586"/>
              </p:ext>
            </p:extLst>
          </p:nvPr>
        </p:nvGraphicFramePr>
        <p:xfrm>
          <a:off x="628650" y="2653665"/>
          <a:ext cx="7886700" cy="4168140"/>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20000"/>
                    </a:ext>
                  </a:extLst>
                </a:gridCol>
                <a:gridCol w="1971675">
                  <a:extLst>
                    <a:ext uri="{9D8B030D-6E8A-4147-A177-3AD203B41FA5}">
                      <a16:colId xmlns:a16="http://schemas.microsoft.com/office/drawing/2014/main" val="20001"/>
                    </a:ext>
                  </a:extLst>
                </a:gridCol>
                <a:gridCol w="1971675">
                  <a:extLst>
                    <a:ext uri="{9D8B030D-6E8A-4147-A177-3AD203B41FA5}">
                      <a16:colId xmlns:a16="http://schemas.microsoft.com/office/drawing/2014/main" val="20002"/>
                    </a:ext>
                  </a:extLst>
                </a:gridCol>
                <a:gridCol w="1971675">
                  <a:extLst>
                    <a:ext uri="{9D8B030D-6E8A-4147-A177-3AD203B41FA5}">
                      <a16:colId xmlns:a16="http://schemas.microsoft.com/office/drawing/2014/main" val="20003"/>
                    </a:ext>
                  </a:extLst>
                </a:gridCol>
              </a:tblGrid>
              <a:tr h="381000">
                <a:tc>
                  <a:txBody>
                    <a:bodyPr/>
                    <a:lstStyle/>
                    <a:p>
                      <a:pPr>
                        <a:buNone/>
                      </a:pPr>
                      <a:endParaRPr lang="zh-CN" altLang="en-US"/>
                    </a:p>
                  </a:txBody>
                  <a:tcPr/>
                </a:tc>
                <a:tc>
                  <a:txBody>
                    <a:bodyPr/>
                    <a:lstStyle/>
                    <a:p>
                      <a:pPr algn="ctr">
                        <a:buNone/>
                      </a:pPr>
                      <a:r>
                        <a:rPr lang="zh-CN" altLang="en-US"/>
                        <a:t>准确性</a:t>
                      </a:r>
                    </a:p>
                  </a:txBody>
                  <a:tcPr/>
                </a:tc>
                <a:tc>
                  <a:txBody>
                    <a:bodyPr/>
                    <a:lstStyle/>
                    <a:p>
                      <a:pPr algn="ctr">
                        <a:buNone/>
                      </a:pPr>
                      <a:r>
                        <a:rPr lang="zh-CN" altLang="en-US"/>
                        <a:t>内存开销</a:t>
                      </a:r>
                    </a:p>
                  </a:txBody>
                  <a:tcPr/>
                </a:tc>
                <a:tc>
                  <a:txBody>
                    <a:bodyPr/>
                    <a:lstStyle/>
                    <a:p>
                      <a:pPr algn="ctr">
                        <a:buNone/>
                      </a:pPr>
                      <a:r>
                        <a:rPr lang="zh-CN" altLang="en-US"/>
                        <a:t>查询速度</a:t>
                      </a:r>
                    </a:p>
                  </a:txBody>
                  <a:tcPr/>
                </a:tc>
                <a:extLst>
                  <a:ext uri="{0D108BD9-81ED-4DB2-BD59-A6C34878D82A}">
                    <a16:rowId xmlns:a16="http://schemas.microsoft.com/office/drawing/2014/main" val="10000"/>
                  </a:ext>
                </a:extLst>
              </a:tr>
              <a:tr h="882015">
                <a:tc>
                  <a:txBody>
                    <a:bodyPr/>
                    <a:lstStyle/>
                    <a:p>
                      <a:pPr>
                        <a:buNone/>
                      </a:pPr>
                      <a:r>
                        <a:rPr lang="zh-CN" altLang="en-US"/>
                        <a:t>聚类索引</a:t>
                      </a:r>
                    </a:p>
                  </a:txBody>
                  <a:tcPr/>
                </a:tc>
                <a:tc>
                  <a:txBody>
                    <a:bodyPr/>
                    <a:lstStyle/>
                    <a:p>
                      <a:pPr>
                        <a:buNone/>
                      </a:pPr>
                      <a:endParaRPr lang="en-US" altLang="zh-CN"/>
                    </a:p>
                    <a:p>
                      <a:pPr>
                        <a:buNone/>
                      </a:pPr>
                      <a:endParaRPr lang="en-US" altLang="zh-CN"/>
                    </a:p>
                  </a:txBody>
                  <a:tcPr/>
                </a:tc>
                <a:tc>
                  <a:txBody>
                    <a:bodyPr/>
                    <a:lstStyle/>
                    <a:p>
                      <a:pPr>
                        <a:buNone/>
                      </a:pPr>
                      <a:endParaRPr lang="zh-CN" altLang="en-US"/>
                    </a:p>
                  </a:txBody>
                  <a:tcPr/>
                </a:tc>
                <a:tc>
                  <a:txBody>
                    <a:bodyPr/>
                    <a:lstStyle/>
                    <a:p>
                      <a:pPr>
                        <a:buNone/>
                      </a:pPr>
                      <a:endParaRPr lang="zh-CN" altLang="en-US"/>
                    </a:p>
                  </a:txBody>
                  <a:tcPr/>
                </a:tc>
                <a:extLst>
                  <a:ext uri="{0D108BD9-81ED-4DB2-BD59-A6C34878D82A}">
                    <a16:rowId xmlns:a16="http://schemas.microsoft.com/office/drawing/2014/main" val="10001"/>
                  </a:ext>
                </a:extLst>
              </a:tr>
              <a:tr h="851535">
                <a:tc>
                  <a:txBody>
                    <a:bodyPr/>
                    <a:lstStyle/>
                    <a:p>
                      <a:pPr>
                        <a:buNone/>
                      </a:pPr>
                      <a:r>
                        <a:rPr lang="zh-CN" altLang="en-US"/>
                        <a:t>图索引</a:t>
                      </a:r>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extLst>
                  <a:ext uri="{0D108BD9-81ED-4DB2-BD59-A6C34878D82A}">
                    <a16:rowId xmlns:a16="http://schemas.microsoft.com/office/drawing/2014/main" val="10002"/>
                  </a:ext>
                </a:extLst>
              </a:tr>
              <a:tr h="1092200">
                <a:tc>
                  <a:txBody>
                    <a:bodyPr/>
                    <a:lstStyle/>
                    <a:p>
                      <a:pPr>
                        <a:buNone/>
                      </a:pPr>
                      <a:r>
                        <a:rPr lang="zh-CN" altLang="en-US" dirty="0"/>
                        <a:t>哈希索引</a:t>
                      </a:r>
                      <a:endParaRPr lang="en-US" altLang="zh-CN" dirty="0"/>
                    </a:p>
                    <a:p>
                      <a:pPr>
                        <a:buNone/>
                      </a:pPr>
                      <a:r>
                        <a:rPr lang="en-US" altLang="zh-CN" dirty="0"/>
                        <a:t>(</a:t>
                      </a:r>
                      <a:r>
                        <a:rPr lang="zh-CN" altLang="en-US" dirty="0"/>
                        <a:t>构建快</a:t>
                      </a:r>
                      <a:r>
                        <a:rPr lang="en-US" altLang="zh-CN" dirty="0"/>
                        <a:t>)</a:t>
                      </a:r>
                      <a:endParaRPr lang="zh-CN" altLang="en-US" dirty="0"/>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extLst>
                  <a:ext uri="{0D108BD9-81ED-4DB2-BD59-A6C34878D82A}">
                    <a16:rowId xmlns:a16="http://schemas.microsoft.com/office/drawing/2014/main" val="10003"/>
                  </a:ext>
                </a:extLst>
              </a:tr>
              <a:tr h="961390">
                <a:tc>
                  <a:txBody>
                    <a:bodyPr/>
                    <a:lstStyle/>
                    <a:p>
                      <a:pPr>
                        <a:buNone/>
                      </a:pPr>
                      <a:r>
                        <a:rPr lang="zh-CN" altLang="en-US"/>
                        <a:t>树索引</a:t>
                      </a:r>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4"/>
                  </a:ext>
                </a:extLst>
              </a:tr>
            </a:tbl>
          </a:graphicData>
        </a:graphic>
      </p:graphicFrame>
      <p:sp>
        <p:nvSpPr>
          <p:cNvPr id="5" name="下箭头 4"/>
          <p:cNvSpPr/>
          <p:nvPr/>
        </p:nvSpPr>
        <p:spPr>
          <a:xfrm>
            <a:off x="3295015" y="3129280"/>
            <a:ext cx="485775" cy="659130"/>
          </a:xfrm>
          <a:prstGeom prst="downArrow">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6" name="上箭头 5"/>
          <p:cNvSpPr/>
          <p:nvPr/>
        </p:nvSpPr>
        <p:spPr>
          <a:xfrm>
            <a:off x="3295015" y="3980815"/>
            <a:ext cx="485775" cy="67754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下箭头 6"/>
          <p:cNvSpPr/>
          <p:nvPr/>
        </p:nvSpPr>
        <p:spPr>
          <a:xfrm rot="10800000">
            <a:off x="5314950" y="3129280"/>
            <a:ext cx="485775" cy="65913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上箭头 8"/>
          <p:cNvSpPr/>
          <p:nvPr/>
        </p:nvSpPr>
        <p:spPr>
          <a:xfrm>
            <a:off x="7223125" y="3980815"/>
            <a:ext cx="485775" cy="67754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下箭头 9"/>
          <p:cNvSpPr/>
          <p:nvPr/>
        </p:nvSpPr>
        <p:spPr>
          <a:xfrm>
            <a:off x="5314950" y="4069715"/>
            <a:ext cx="485775" cy="659130"/>
          </a:xfrm>
          <a:prstGeom prst="downArrow">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下箭头 10"/>
          <p:cNvSpPr/>
          <p:nvPr/>
        </p:nvSpPr>
        <p:spPr>
          <a:xfrm>
            <a:off x="3295015" y="5078730"/>
            <a:ext cx="485775" cy="659130"/>
          </a:xfrm>
          <a:prstGeom prst="downArrow">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2" name="下箭头 11"/>
          <p:cNvSpPr/>
          <p:nvPr/>
        </p:nvSpPr>
        <p:spPr>
          <a:xfrm>
            <a:off x="3295015" y="5996940"/>
            <a:ext cx="485775" cy="659130"/>
          </a:xfrm>
          <a:prstGeom prst="downArrow">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3" name="下箭头 12"/>
          <p:cNvSpPr/>
          <p:nvPr/>
        </p:nvSpPr>
        <p:spPr>
          <a:xfrm rot="10800000">
            <a:off x="7223125" y="5996940"/>
            <a:ext cx="485775" cy="65913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49AE70B2-8BF9-45C0-BB95-33D1B9D3A854}" type="slidenum">
              <a:rPr lang="zh-CN" altLang="en-US" smtClean="0"/>
              <a:t>190</a:t>
            </a:fld>
            <a:endParaRPr lang="zh-CN" altLang="en-US"/>
          </a:p>
        </p:txBody>
      </p:sp>
    </p:spTree>
    <p:custDataLst>
      <p:tags r:id="rId1"/>
    </p:custData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p>
        </p:txBody>
      </p:sp>
      <p:sp>
        <p:nvSpPr>
          <p:cNvPr id="3" name="内容占位符 2"/>
          <p:cNvSpPr>
            <a:spLocks noGrp="1"/>
          </p:cNvSpPr>
          <p:nvPr>
            <p:ph idx="1"/>
          </p:nvPr>
        </p:nvSpPr>
        <p:spPr/>
        <p:txBody>
          <a:bodyPr/>
          <a:lstStyle/>
          <a:p>
            <a:r>
              <a:rPr lang="zh-CN" altLang="en-US"/>
              <a:t>聚类索引和图索引比较流行，哈希索引和树索引用得不多</a:t>
            </a:r>
          </a:p>
          <a:p>
            <a:r>
              <a:rPr lang="zh-CN" altLang="en-US"/>
              <a:t>聚类索引</a:t>
            </a:r>
          </a:p>
          <a:p>
            <a:pPr lvl="1"/>
            <a:r>
              <a:rPr lang="zh-CN" altLang="en-US"/>
              <a:t>优点：内存开销小</a:t>
            </a:r>
          </a:p>
          <a:p>
            <a:pPr lvl="0"/>
            <a:r>
              <a:rPr lang="zh-CN" altLang="en-US"/>
              <a:t>图索引</a:t>
            </a:r>
          </a:p>
          <a:p>
            <a:pPr lvl="1"/>
            <a:r>
              <a:rPr lang="zh-CN" altLang="en-US"/>
              <a:t>优点：准确性高、查询速度快</a:t>
            </a:r>
          </a:p>
          <a:p>
            <a:pPr lvl="0"/>
            <a:r>
              <a:rPr lang="zh-CN" altLang="en-US"/>
              <a:t>结合二者优势设计新的索引结构</a:t>
            </a:r>
          </a:p>
          <a:p>
            <a:pPr lvl="1"/>
            <a:endParaRPr lang="zh-CN" altLang="en-US"/>
          </a:p>
        </p:txBody>
      </p:sp>
      <p:sp>
        <p:nvSpPr>
          <p:cNvPr id="8" name="灯片编号占位符 7"/>
          <p:cNvSpPr>
            <a:spLocks noGrp="1"/>
          </p:cNvSpPr>
          <p:nvPr>
            <p:ph type="sldNum" sz="quarter" idx="12"/>
          </p:nvPr>
        </p:nvSpPr>
        <p:spPr/>
        <p:txBody>
          <a:bodyPr/>
          <a:lstStyle/>
          <a:p>
            <a:fld id="{49AE70B2-8BF9-45C0-BB95-33D1B9D3A854}" type="slidenum">
              <a:rPr lang="zh-CN" altLang="en-US" smtClean="0"/>
              <a:t>191</a:t>
            </a:fld>
            <a:endParaRPr lang="zh-CN" altLang="en-US"/>
          </a:p>
        </p:txBody>
      </p:sp>
    </p:spTree>
    <p:custDataLst>
      <p:tags r:id="rId1"/>
    </p:custData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、向量索引</a:t>
            </a:r>
          </a:p>
        </p:txBody>
      </p:sp>
      <p:sp>
        <p:nvSpPr>
          <p:cNvPr id="3" name="内容占位符 2"/>
          <p:cNvSpPr>
            <a:spLocks noGrp="1"/>
          </p:cNvSpPr>
          <p:nvPr>
            <p:ph idx="1"/>
          </p:nvPr>
        </p:nvSpPr>
        <p:spPr/>
        <p:txBody>
          <a:bodyPr>
            <a:normAutofit/>
          </a:bodyPr>
          <a:lstStyle/>
          <a:p>
            <a:r>
              <a:rPr lang="en-US" altLang="zh-CN" dirty="0"/>
              <a:t>2.1</a:t>
            </a:r>
            <a:r>
              <a:rPr lang="zh-CN" altLang="en-US" dirty="0"/>
              <a:t> 基于聚类的索引</a:t>
            </a:r>
          </a:p>
          <a:p>
            <a:r>
              <a:rPr lang="zh-CN" altLang="en-US" dirty="0"/>
              <a:t>2.2 基于图的索引</a:t>
            </a:r>
          </a:p>
          <a:p>
            <a:r>
              <a:rPr lang="zh-CN" altLang="en-US" dirty="0">
                <a:sym typeface="+mn-ea"/>
              </a:rPr>
              <a:t>2.3 其它索引</a:t>
            </a:r>
          </a:p>
          <a:p>
            <a:r>
              <a:rPr lang="zh-CN" altLang="en-US" dirty="0">
                <a:sym typeface="+mn-ea"/>
              </a:rPr>
              <a:t>2.4 每种索引的优缺点</a:t>
            </a:r>
          </a:p>
          <a:p>
            <a:r>
              <a:rPr lang="zh-CN" altLang="en-US" dirty="0">
                <a:solidFill>
                  <a:srgbClr val="C00000"/>
                </a:solidFill>
                <a:sym typeface="+mn-ea"/>
              </a:rPr>
              <a:t>2.5 复合型索引</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192</a:t>
            </a:fld>
            <a:endParaRPr lang="zh-CN" altLang="en-US"/>
          </a:p>
        </p:txBody>
      </p:sp>
    </p:spTree>
    <p:custDataLst>
      <p:tags r:id="rId1"/>
    </p:custData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zh-CN" altLang="en-US" sz="4400" dirty="0"/>
              <a:t>分析聚类索引的查询过程</a:t>
            </a:r>
          </a:p>
        </p:txBody>
      </p:sp>
      <p:sp>
        <p:nvSpPr>
          <p:cNvPr id="4" name="标题 3"/>
          <p:cNvSpPr>
            <a:spLocks noGrp="1"/>
          </p:cNvSpPr>
          <p:nvPr>
            <p:ph type="title"/>
          </p:nvPr>
        </p:nvSpPr>
        <p:spPr/>
        <p:txBody>
          <a:bodyPr/>
          <a:lstStyle/>
          <a:p>
            <a:r>
              <a:rPr lang="zh-CN" altLang="en-US" dirty="0">
                <a:sym typeface="+mn-ea"/>
              </a:rPr>
              <a:t>2.5 复合型索引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193</a:t>
            </a:fld>
            <a:endParaRPr lang="zh-CN" altLang="en-US"/>
          </a:p>
        </p:txBody>
      </p:sp>
    </p:spTree>
    <p:custDataLst>
      <p:tags r:id="rId1"/>
    </p:custData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聚类索引</a:t>
            </a:r>
            <a:r>
              <a:rPr lang="zh-CN" altLang="en-US"/>
              <a:t>查询的两个阶段</a:t>
            </a:r>
          </a:p>
        </p:txBody>
      </p:sp>
      <p:sp>
        <p:nvSpPr>
          <p:cNvPr id="3" name="内容占位符 2"/>
          <p:cNvSpPr>
            <a:spLocks noGrp="1"/>
          </p:cNvSpPr>
          <p:nvPr>
            <p:ph idx="1"/>
          </p:nvPr>
        </p:nvSpPr>
        <p:spPr/>
        <p:txBody>
          <a:bodyPr/>
          <a:lstStyle/>
          <a:p>
            <a:r>
              <a:rPr lang="zh-CN" altLang="en-US"/>
              <a:t>第一阶段：粗筛</a:t>
            </a:r>
          </a:p>
          <a:p>
            <a:pPr lvl="1"/>
            <a:r>
              <a:rPr lang="zh-CN" altLang="en-US" sz="2400"/>
              <a:t>每个查询需要和所有质心进行比较</a:t>
            </a:r>
          </a:p>
          <a:p>
            <a:pPr lvl="0"/>
            <a:r>
              <a:rPr lang="zh-CN" altLang="en-US"/>
              <a:t>第二阶段：细筛</a:t>
            </a:r>
          </a:p>
          <a:p>
            <a:pPr lvl="1"/>
            <a:r>
              <a:rPr lang="zh-CN" altLang="en-US" sz="2400"/>
              <a:t>不同查询选择不同的聚类进行比较</a:t>
            </a:r>
          </a:p>
          <a:p>
            <a:pPr lvl="0"/>
            <a:r>
              <a:rPr lang="zh-CN" altLang="en-US" sz="2800"/>
              <a:t>结论：</a:t>
            </a:r>
            <a:r>
              <a:rPr lang="zh-CN" altLang="en-US" sz="2800">
                <a:solidFill>
                  <a:srgbClr val="C00000"/>
                </a:solidFill>
                <a:sym typeface="+mn-ea"/>
              </a:rPr>
              <a:t>聚类索引查询时，质心会</a:t>
            </a:r>
            <a:r>
              <a:rPr lang="zh-CN" altLang="en-US" sz="2800">
                <a:solidFill>
                  <a:srgbClr val="C00000"/>
                </a:solidFill>
              </a:rPr>
              <a:t>被</a:t>
            </a:r>
            <a:r>
              <a:rPr lang="zh-CN" altLang="en-US">
                <a:solidFill>
                  <a:srgbClr val="C00000"/>
                </a:solidFill>
                <a:sym typeface="+mn-ea"/>
              </a:rPr>
              <a:t>频繁</a:t>
            </a:r>
            <a:r>
              <a:rPr lang="zh-CN" altLang="en-US" sz="2800">
                <a:solidFill>
                  <a:srgbClr val="C00000"/>
                </a:solidFill>
              </a:rPr>
              <a:t>访问</a:t>
            </a:r>
            <a:endParaRPr lang="zh-CN" altLang="en-US"/>
          </a:p>
          <a:p>
            <a:pPr lvl="1"/>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194</a:t>
            </a:fld>
            <a:endParaRPr lang="zh-CN" altLang="en-US"/>
          </a:p>
        </p:txBody>
      </p:sp>
      <p:pic>
        <p:nvPicPr>
          <p:cNvPr id="6" name="图片 5"/>
          <p:cNvPicPr>
            <a:picLocks noChangeAspect="1"/>
          </p:cNvPicPr>
          <p:nvPr/>
        </p:nvPicPr>
        <p:blipFill>
          <a:blip r:embed="rId3"/>
          <a:stretch>
            <a:fillRect/>
          </a:stretch>
        </p:blipFill>
        <p:spPr>
          <a:xfrm>
            <a:off x="2000885" y="3700145"/>
            <a:ext cx="4944110" cy="3021330"/>
          </a:xfrm>
          <a:prstGeom prst="rect">
            <a:avLst/>
          </a:prstGeom>
        </p:spPr>
      </p:pic>
    </p:spTree>
    <p:custDataLst>
      <p:tags r:id="rId1"/>
    </p:custData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zh-CN" altLang="en-US" sz="4400" dirty="0"/>
              <a:t>构建质心的索引</a:t>
            </a:r>
            <a:r>
              <a:rPr lang="en-US" altLang="zh-CN" sz="4400" dirty="0"/>
              <a:t>(IVF-</a:t>
            </a:r>
            <a:r>
              <a:rPr lang="en-US" altLang="zh-CN" sz="4400">
                <a:sym typeface="+mn-ea"/>
              </a:rPr>
              <a:t>HNSW</a:t>
            </a:r>
            <a:r>
              <a:rPr lang="en-US" altLang="zh-CN" sz="4400" dirty="0"/>
              <a:t>)</a:t>
            </a:r>
          </a:p>
        </p:txBody>
      </p:sp>
      <p:sp>
        <p:nvSpPr>
          <p:cNvPr id="4" name="标题 3"/>
          <p:cNvSpPr>
            <a:spLocks noGrp="1"/>
          </p:cNvSpPr>
          <p:nvPr>
            <p:ph type="title"/>
          </p:nvPr>
        </p:nvSpPr>
        <p:spPr/>
        <p:txBody>
          <a:bodyPr/>
          <a:lstStyle/>
          <a:p>
            <a:r>
              <a:rPr lang="zh-CN" altLang="en-US" dirty="0">
                <a:sym typeface="+mn-ea"/>
              </a:rPr>
              <a:t>2.5 复合型索引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195</a:t>
            </a:fld>
            <a:endParaRPr lang="zh-CN" altLang="en-US"/>
          </a:p>
        </p:txBody>
      </p:sp>
    </p:spTree>
    <p:custDataLst>
      <p:tags r:id="rId1"/>
    </p:custData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IVF-</a:t>
            </a:r>
            <a:r>
              <a:rPr lang="en-US" altLang="zh-CN">
                <a:sym typeface="+mn-ea"/>
              </a:rPr>
              <a:t>HNSW</a:t>
            </a:r>
            <a:r>
              <a:rPr lang="zh-CN" altLang="en-US">
                <a:sym typeface="+mn-ea"/>
              </a:rPr>
              <a:t>的</a:t>
            </a:r>
            <a:r>
              <a:rPr lang="zh-CN" altLang="en-US"/>
              <a:t>构建过程</a:t>
            </a:r>
          </a:p>
        </p:txBody>
      </p:sp>
      <p:sp>
        <p:nvSpPr>
          <p:cNvPr id="3" name="内容占位符 2"/>
          <p:cNvSpPr>
            <a:spLocks noGrp="1"/>
          </p:cNvSpPr>
          <p:nvPr>
            <p:ph idx="1"/>
          </p:nvPr>
        </p:nvSpPr>
        <p:spPr/>
        <p:txBody>
          <a:bodyPr/>
          <a:lstStyle/>
          <a:p>
            <a:r>
              <a:rPr lang="zh-CN" altLang="en-US"/>
              <a:t>1. 先在完整数据集上聚类，得到nlist个质心</a:t>
            </a:r>
          </a:p>
          <a:p>
            <a:r>
              <a:rPr lang="zh-CN" altLang="en-US"/>
              <a:t>2. 根据质心，将数据集拆分成nlist个聚类</a:t>
            </a:r>
          </a:p>
          <a:p>
            <a:r>
              <a:rPr lang="zh-CN" altLang="en-US"/>
              <a:t>3. 采用HNSW索引nlist个质心</a:t>
            </a:r>
          </a:p>
          <a:p>
            <a:r>
              <a:rPr lang="zh-CN" altLang="en-US"/>
              <a:t>4. 可选：对数据进行</a:t>
            </a:r>
            <a:r>
              <a:rPr lang="en-US" altLang="zh-CN"/>
              <a:t>PQ</a:t>
            </a:r>
            <a:r>
              <a:rPr lang="zh-CN" altLang="en-US"/>
              <a:t>量化压缩之后再放入聚类中</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196</a:t>
            </a:fld>
            <a:endParaRPr lang="zh-CN" altLang="en-US"/>
          </a:p>
        </p:txBody>
      </p:sp>
    </p:spTree>
    <p:custDataLst>
      <p:tags r:id="rId1"/>
    </p:custData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IVF-</a:t>
            </a:r>
            <a:r>
              <a:rPr lang="en-US" altLang="zh-CN">
                <a:sym typeface="+mn-ea"/>
              </a:rPr>
              <a:t>HNSW</a:t>
            </a:r>
            <a:r>
              <a:rPr lang="zh-CN" altLang="en-US"/>
              <a:t>的查询过程</a:t>
            </a:r>
          </a:p>
        </p:txBody>
      </p:sp>
      <p:sp>
        <p:nvSpPr>
          <p:cNvPr id="3" name="内容占位符 2"/>
          <p:cNvSpPr>
            <a:spLocks noGrp="1"/>
          </p:cNvSpPr>
          <p:nvPr>
            <p:ph idx="1"/>
          </p:nvPr>
        </p:nvSpPr>
        <p:spPr/>
        <p:txBody>
          <a:bodyPr/>
          <a:lstStyle/>
          <a:p>
            <a:r>
              <a:rPr lang="zh-CN" altLang="en-US"/>
              <a:t>给定请求q，搜索过程如下：</a:t>
            </a:r>
          </a:p>
          <a:p>
            <a:r>
              <a:rPr lang="zh-CN" altLang="en-US"/>
              <a:t>1. 在HNSW索引的nlist个质心中搜索距离q最近的nprobe个质心</a:t>
            </a:r>
          </a:p>
          <a:p>
            <a:r>
              <a:rPr lang="zh-CN" altLang="en-US"/>
              <a:t>2. 依次搜索这nprobe个聚类中的数据，当全部聚类搜索完成，则结束</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197</a:t>
            </a:fld>
            <a:endParaRPr lang="zh-CN" altLang="en-US"/>
          </a:p>
        </p:txBody>
      </p:sp>
      <p:pic>
        <p:nvPicPr>
          <p:cNvPr id="6" name="图片 5"/>
          <p:cNvPicPr>
            <a:picLocks noChangeAspect="1"/>
          </p:cNvPicPr>
          <p:nvPr/>
        </p:nvPicPr>
        <p:blipFill>
          <a:blip r:embed="rId3"/>
          <a:stretch>
            <a:fillRect/>
          </a:stretch>
        </p:blipFill>
        <p:spPr>
          <a:xfrm>
            <a:off x="2202815" y="3738245"/>
            <a:ext cx="4738370" cy="2983230"/>
          </a:xfrm>
          <a:prstGeom prst="rect">
            <a:avLst/>
          </a:prstGeom>
        </p:spPr>
      </p:pic>
    </p:spTree>
    <p:custDataLst>
      <p:tags r:id="rId1"/>
    </p:custData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目录</a:t>
            </a:r>
          </a:p>
        </p:txBody>
      </p:sp>
      <p:sp>
        <p:nvSpPr>
          <p:cNvPr id="3" name="内容占位符 2"/>
          <p:cNvSpPr>
            <a:spLocks noGrp="1"/>
          </p:cNvSpPr>
          <p:nvPr>
            <p:ph idx="1"/>
          </p:nvPr>
        </p:nvSpPr>
        <p:spPr/>
        <p:txBody>
          <a:bodyPr/>
          <a:lstStyle/>
          <a:p>
            <a:r>
              <a:rPr lang="en-US" altLang="zh-CN" dirty="0">
                <a:sym typeface="+mn-ea"/>
              </a:rPr>
              <a:t>1</a:t>
            </a:r>
            <a:r>
              <a:rPr lang="zh-CN" altLang="en-US" dirty="0">
                <a:sym typeface="+mn-ea"/>
              </a:rPr>
              <a:t>、引言</a:t>
            </a:r>
            <a:endParaRPr lang="zh-CN" altLang="en-US" dirty="0"/>
          </a:p>
          <a:p>
            <a:r>
              <a:rPr lang="en-US" altLang="zh-CN" dirty="0"/>
              <a:t>2</a:t>
            </a:r>
            <a:r>
              <a:rPr lang="zh-CN" altLang="en-US" dirty="0"/>
              <a:t>、核心技术</a:t>
            </a:r>
            <a:endParaRPr lang="en-US" altLang="zh-CN" dirty="0"/>
          </a:p>
          <a:p>
            <a:r>
              <a:rPr lang="en-US" altLang="zh-CN" b="0" i="0" dirty="0">
                <a:solidFill>
                  <a:srgbClr val="C00000"/>
                </a:solidFill>
                <a:effectLst/>
                <a:latin typeface="-apple-system"/>
              </a:rPr>
              <a:t>3</a:t>
            </a:r>
            <a:r>
              <a:rPr lang="zh-CN" altLang="en-US" b="0" i="0" dirty="0">
                <a:solidFill>
                  <a:srgbClr val="C00000"/>
                </a:solidFill>
                <a:effectLst/>
                <a:latin typeface="-apple-system"/>
              </a:rPr>
              <a:t>、系统实现与应用</a:t>
            </a: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198</a:t>
            </a:fld>
            <a:endParaRPr lang="zh-CN" altLang="en-US"/>
          </a:p>
        </p:txBody>
      </p:sp>
    </p:spTree>
    <p:custDataLst>
      <p:tags r:id="rId1"/>
    </p:custData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开源向量检索库：</a:t>
            </a:r>
            <a:r>
              <a:rPr lang="en-US" altLang="zh-CN" dirty="0">
                <a:solidFill>
                  <a:srgbClr val="1F2328"/>
                </a:solidFill>
                <a:effectLst/>
                <a:latin typeface="-apple-system"/>
                <a:sym typeface="+mn-ea"/>
              </a:rPr>
              <a:t> </a:t>
            </a:r>
            <a:r>
              <a:rPr lang="en-US" altLang="zh-CN" dirty="0" err="1">
                <a:solidFill>
                  <a:srgbClr val="1F2328"/>
                </a:solidFill>
                <a:effectLst/>
                <a:latin typeface="-apple-system"/>
                <a:sym typeface="+mn-ea"/>
              </a:rPr>
              <a:t>Faiss</a:t>
            </a:r>
            <a:endParaRPr lang="zh-CN" altLang="en-US" dirty="0"/>
          </a:p>
        </p:txBody>
      </p:sp>
      <p:sp>
        <p:nvSpPr>
          <p:cNvPr id="3" name="内容占位符 2"/>
          <p:cNvSpPr>
            <a:spLocks noGrp="1"/>
          </p:cNvSpPr>
          <p:nvPr>
            <p:ph idx="1"/>
          </p:nvPr>
        </p:nvSpPr>
        <p:spPr/>
        <p:txBody>
          <a:bodyPr>
            <a:normAutofit/>
          </a:bodyPr>
          <a:lstStyle/>
          <a:p>
            <a:pPr lvl="0"/>
            <a:r>
              <a:rPr lang="zh-CN" altLang="en-US" b="0" i="0" dirty="0">
                <a:solidFill>
                  <a:srgbClr val="1F2328"/>
                </a:solidFill>
                <a:effectLst/>
                <a:latin typeface="-apple-system"/>
              </a:rPr>
              <a:t>作为向量检索领域的经典工作就是 </a:t>
            </a:r>
            <a:r>
              <a:rPr lang="en-US" altLang="zh-CN" b="0" i="0" dirty="0">
                <a:solidFill>
                  <a:srgbClr val="1F2328"/>
                </a:solidFill>
                <a:effectLst/>
                <a:latin typeface="-apple-system"/>
              </a:rPr>
              <a:t>Meta</a:t>
            </a:r>
            <a:r>
              <a:rPr lang="zh-CN" altLang="en-US" b="0" i="0" dirty="0">
                <a:solidFill>
                  <a:srgbClr val="1F2328"/>
                </a:solidFill>
                <a:effectLst/>
                <a:latin typeface="-apple-system"/>
              </a:rPr>
              <a:t>开源的 </a:t>
            </a:r>
            <a:r>
              <a:rPr lang="en-US" altLang="zh-CN" b="0" i="0" dirty="0" err="1">
                <a:solidFill>
                  <a:srgbClr val="1F2328"/>
                </a:solidFill>
                <a:effectLst/>
                <a:latin typeface="-apple-system"/>
              </a:rPr>
              <a:t>Faiss</a:t>
            </a:r>
            <a:r>
              <a:rPr lang="zh-CN" altLang="en-US" b="0" i="0" dirty="0">
                <a:solidFill>
                  <a:srgbClr val="1F2328"/>
                </a:solidFill>
                <a:effectLst/>
                <a:latin typeface="-apple-system"/>
              </a:rPr>
              <a:t>，其作为向量检索库被广泛应用到了大量的应用中。</a:t>
            </a:r>
            <a:endParaRPr lang="en-US" altLang="zh-CN" dirty="0">
              <a:solidFill>
                <a:srgbClr val="1F2328"/>
              </a:solidFill>
              <a:latin typeface="-apple-system"/>
            </a:endParaRPr>
          </a:p>
          <a:p>
            <a:pPr lvl="0"/>
            <a:r>
              <a:rPr lang="zh-CN" altLang="en-US" b="0" i="0" dirty="0">
                <a:solidFill>
                  <a:srgbClr val="1F2328"/>
                </a:solidFill>
                <a:effectLst/>
                <a:latin typeface="-apple-system"/>
              </a:rPr>
              <a:t>后续发展的向量数据库的初始版本大部分也是基于该库进行构建。</a:t>
            </a:r>
          </a:p>
          <a:p>
            <a:pPr lvl="0"/>
            <a:r>
              <a:rPr lang="zh-CN" altLang="en-US" b="0" i="0" dirty="0">
                <a:solidFill>
                  <a:srgbClr val="1F2328"/>
                </a:solidFill>
                <a:effectLst/>
                <a:latin typeface="-apple-system"/>
              </a:rPr>
              <a:t>为什么还需要一个向量数据库</a:t>
            </a:r>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199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B847B-8C8A-C0FE-4C04-D344CAA445F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B1D5A40-6CF8-AB57-59AE-B56F18CF8FBD}"/>
              </a:ext>
            </a:extLst>
          </p:cNvPr>
          <p:cNvSpPr>
            <a:spLocks noGrp="1"/>
          </p:cNvSpPr>
          <p:nvPr>
            <p:ph type="title"/>
          </p:nvPr>
        </p:nvSpPr>
        <p:spPr/>
        <p:txBody>
          <a:bodyPr/>
          <a:lstStyle/>
          <a:p>
            <a:r>
              <a:rPr lang="en-US" altLang="zh-CN" dirty="0"/>
              <a:t>RAG</a:t>
            </a:r>
            <a:endParaRPr dirty="0"/>
          </a:p>
        </p:txBody>
      </p:sp>
      <p:sp>
        <p:nvSpPr>
          <p:cNvPr id="3" name="内容占位符 2">
            <a:extLst>
              <a:ext uri="{FF2B5EF4-FFF2-40B4-BE49-F238E27FC236}">
                <a16:creationId xmlns:a16="http://schemas.microsoft.com/office/drawing/2014/main" id="{33F6964F-CEB2-052A-520B-C5079CAD0648}"/>
              </a:ext>
            </a:extLst>
          </p:cNvPr>
          <p:cNvSpPr>
            <a:spLocks noGrp="1"/>
          </p:cNvSpPr>
          <p:nvPr>
            <p:ph idx="1"/>
          </p:nvPr>
        </p:nvSpPr>
        <p:spPr/>
        <p:txBody>
          <a:bodyPr/>
          <a:lstStyle/>
          <a:p>
            <a:pPr algn="l"/>
            <a:r>
              <a:rPr lang="en-US" altLang="zh-CN" dirty="0">
                <a:effectLst/>
                <a:latin typeface="+mn-ea"/>
                <a:cs typeface="+mn-ea"/>
                <a:sym typeface="+mn-ea"/>
              </a:rPr>
              <a:t>RAG: </a:t>
            </a:r>
            <a:r>
              <a:rPr lang="en-US" altLang="zh-CN" dirty="0" err="1">
                <a:effectLst/>
                <a:latin typeface="+mn-ea"/>
                <a:cs typeface="+mn-ea"/>
                <a:sym typeface="+mn-ea"/>
              </a:rPr>
              <a:t>Retrival</a:t>
            </a:r>
            <a:r>
              <a:rPr lang="en-US" altLang="zh-CN" dirty="0">
                <a:effectLst/>
                <a:latin typeface="+mn-ea"/>
                <a:cs typeface="+mn-ea"/>
                <a:sym typeface="+mn-ea"/>
              </a:rPr>
              <a:t> </a:t>
            </a:r>
            <a:r>
              <a:rPr lang="en-US" altLang="zh-CN" dirty="0" err="1">
                <a:effectLst/>
                <a:latin typeface="+mn-ea"/>
                <a:cs typeface="+mn-ea"/>
                <a:sym typeface="+mn-ea"/>
              </a:rPr>
              <a:t>Argumented</a:t>
            </a:r>
            <a:r>
              <a:rPr lang="en-US" altLang="zh-CN" dirty="0">
                <a:effectLst/>
                <a:latin typeface="+mn-ea"/>
                <a:cs typeface="+mn-ea"/>
                <a:sym typeface="+mn-ea"/>
              </a:rPr>
              <a:t> Generation</a:t>
            </a:r>
          </a:p>
          <a:p>
            <a:pPr lvl="1"/>
            <a:r>
              <a:rPr lang="zh-CN" altLang="en-US" dirty="0">
                <a:latin typeface="+mn-ea"/>
                <a:cs typeface="+mn-ea"/>
                <a:sym typeface="+mn-ea"/>
              </a:rPr>
              <a:t>知识库的一种形态（知识图谱、向量数据库、</a:t>
            </a:r>
            <a:r>
              <a:rPr lang="en-US" altLang="zh-CN" dirty="0">
                <a:latin typeface="+mn-ea"/>
                <a:cs typeface="+mn-ea"/>
                <a:sym typeface="+mn-ea"/>
              </a:rPr>
              <a:t>LLM</a:t>
            </a:r>
            <a:r>
              <a:rPr lang="zh-CN" altLang="en-US" dirty="0">
                <a:latin typeface="+mn-ea"/>
                <a:cs typeface="+mn-ea"/>
                <a:sym typeface="+mn-ea"/>
              </a:rPr>
              <a:t>）</a:t>
            </a:r>
            <a:endParaRPr lang="en-US" altLang="zh-CN" dirty="0">
              <a:latin typeface="+mn-ea"/>
              <a:cs typeface="+mn-ea"/>
              <a:sym typeface="+mn-ea"/>
            </a:endParaRPr>
          </a:p>
          <a:p>
            <a:pPr lvl="1"/>
            <a:r>
              <a:rPr lang="zh-CN" altLang="en-US" dirty="0">
                <a:latin typeface="+mn-ea"/>
                <a:cs typeface="+mn-ea"/>
                <a:sym typeface="+mn-ea"/>
              </a:rPr>
              <a:t>检索到与输入最接近的知识</a:t>
            </a:r>
            <a:endParaRPr lang="en-US" altLang="zh-CN" dirty="0">
              <a:latin typeface="+mn-ea"/>
              <a:cs typeface="+mn-ea"/>
              <a:sym typeface="+mn-ea"/>
            </a:endParaRPr>
          </a:p>
          <a:p>
            <a:pPr lvl="1"/>
            <a:r>
              <a:rPr lang="zh-CN" altLang="en-US" dirty="0">
                <a:latin typeface="+mn-ea"/>
                <a:cs typeface="+mn-ea"/>
                <a:sym typeface="+mn-ea"/>
              </a:rPr>
              <a:t>隐私数据、最新信息、专业知识</a:t>
            </a:r>
            <a:endParaRPr lang="en-US" altLang="zh-CN" dirty="0">
              <a:latin typeface="+mn-ea"/>
              <a:cs typeface="+mn-ea"/>
              <a:sym typeface="+mn-ea"/>
            </a:endParaRPr>
          </a:p>
          <a:p>
            <a:pPr lvl="1"/>
            <a:endParaRPr lang="zh-CN" altLang="en-US" dirty="0">
              <a:latin typeface="+mn-ea"/>
              <a:cs typeface="+mn-ea"/>
            </a:endParaRPr>
          </a:p>
        </p:txBody>
      </p:sp>
      <p:sp>
        <p:nvSpPr>
          <p:cNvPr id="4" name="灯片编号占位符 3">
            <a:extLst>
              <a:ext uri="{FF2B5EF4-FFF2-40B4-BE49-F238E27FC236}">
                <a16:creationId xmlns:a16="http://schemas.microsoft.com/office/drawing/2014/main" id="{6765C25B-A267-4AA3-903F-B32A93571673}"/>
              </a:ext>
            </a:extLst>
          </p:cNvPr>
          <p:cNvSpPr>
            <a:spLocks noGrp="1"/>
          </p:cNvSpPr>
          <p:nvPr>
            <p:ph type="sldNum" sz="quarter" idx="12"/>
          </p:nvPr>
        </p:nvSpPr>
        <p:spPr/>
        <p:txBody>
          <a:bodyPr/>
          <a:lstStyle/>
          <a:p>
            <a:fld id="{49AE70B2-8BF9-45C0-BB95-33D1B9D3A854}" type="slidenum">
              <a:rPr lang="zh-CN" altLang="en-US" smtClean="0"/>
              <a:t>2</a:t>
            </a:fld>
            <a:endParaRPr lang="zh-CN" altLang="en-US"/>
          </a:p>
        </p:txBody>
      </p:sp>
      <p:sp>
        <p:nvSpPr>
          <p:cNvPr id="5" name="文本框 4">
            <a:extLst>
              <a:ext uri="{FF2B5EF4-FFF2-40B4-BE49-F238E27FC236}">
                <a16:creationId xmlns:a16="http://schemas.microsoft.com/office/drawing/2014/main" id="{467B96C3-D17A-84CC-E956-E1954387C537}"/>
              </a:ext>
            </a:extLst>
          </p:cNvPr>
          <p:cNvSpPr txBox="1"/>
          <p:nvPr>
            <p:custDataLst>
              <p:tags r:id="rId2"/>
            </p:custDataLst>
          </p:nvPr>
        </p:nvSpPr>
        <p:spPr>
          <a:xfrm>
            <a:off x="4318048" y="3816044"/>
            <a:ext cx="2139902" cy="523220"/>
          </a:xfrm>
          <a:prstGeom prst="rect">
            <a:avLst/>
          </a:prstGeom>
          <a:noFill/>
        </p:spPr>
        <p:txBody>
          <a:bodyPr wrap="square" rtlCol="0">
            <a:spAutoFit/>
          </a:bodyPr>
          <a:lstStyle/>
          <a:p>
            <a:pPr algn="l"/>
            <a:r>
              <a:rPr kumimoji="1" lang="zh-CN" altLang="en-US" sz="2800" b="1" dirty="0">
                <a:solidFill>
                  <a:srgbClr val="0070C0"/>
                </a:solidFill>
                <a:latin typeface="Times New Roman" panose="02020603050405020304" pitchFamily="18" charset="0"/>
                <a:ea typeface="黑体" panose="02010609060101010101" pitchFamily="49" charset="-122"/>
                <a:cs typeface="+mn-ea"/>
                <a:sym typeface="Times New Roman" panose="02020603050405020304" pitchFamily="18" charset="0"/>
              </a:rPr>
              <a:t>检索增强</a:t>
            </a:r>
          </a:p>
        </p:txBody>
      </p:sp>
      <p:sp>
        <p:nvSpPr>
          <p:cNvPr id="6" name="箭头: V 形 31">
            <a:extLst>
              <a:ext uri="{FF2B5EF4-FFF2-40B4-BE49-F238E27FC236}">
                <a16:creationId xmlns:a16="http://schemas.microsoft.com/office/drawing/2014/main" id="{58443690-F1BF-0B6F-2CB4-2E7A2EB4FA91}"/>
              </a:ext>
            </a:extLst>
          </p:cNvPr>
          <p:cNvSpPr/>
          <p:nvPr>
            <p:custDataLst>
              <p:tags r:id="rId3"/>
            </p:custDataLst>
          </p:nvPr>
        </p:nvSpPr>
        <p:spPr>
          <a:xfrm rot="16200000">
            <a:off x="3766257" y="3654492"/>
            <a:ext cx="202977" cy="900604"/>
          </a:xfrm>
          <a:prstGeom prst="chevron">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60" b="0" i="0" u="none" strike="noStrike" kern="0" cap="none" spc="0" normalizeH="0" baseline="0" noProof="0">
              <a:ln>
                <a:noFill/>
              </a:ln>
              <a:solidFill>
                <a:prstClr val="black"/>
              </a:solidFill>
              <a:effectLst/>
              <a:uLnTx/>
              <a:uFillTx/>
              <a:latin typeface="Times New Roman" panose="02020603050405020304" pitchFamily="18" charset="0"/>
              <a:ea typeface="黑体" panose="02010609060101010101" pitchFamily="49" charset="-122"/>
              <a:cs typeface="+mn-ea"/>
              <a:sym typeface="Times New Roman" panose="02020603050405020304" pitchFamily="18" charset="0"/>
            </a:endParaRPr>
          </a:p>
        </p:txBody>
      </p:sp>
      <p:grpSp>
        <p:nvGrpSpPr>
          <p:cNvPr id="7" name="组合 6">
            <a:extLst>
              <a:ext uri="{FF2B5EF4-FFF2-40B4-BE49-F238E27FC236}">
                <a16:creationId xmlns:a16="http://schemas.microsoft.com/office/drawing/2014/main" id="{60305C80-6631-9AD1-FF90-4C793BD3EA06}"/>
              </a:ext>
            </a:extLst>
          </p:cNvPr>
          <p:cNvGrpSpPr/>
          <p:nvPr/>
        </p:nvGrpSpPr>
        <p:grpSpPr>
          <a:xfrm>
            <a:off x="1177214" y="4291331"/>
            <a:ext cx="6689871" cy="2430145"/>
            <a:chOff x="1997" y="6441"/>
            <a:chExt cx="8568" cy="3827"/>
          </a:xfrm>
        </p:grpSpPr>
        <p:sp>
          <p:nvSpPr>
            <p:cNvPr id="8" name="矩形 7">
              <a:extLst>
                <a:ext uri="{FF2B5EF4-FFF2-40B4-BE49-F238E27FC236}">
                  <a16:creationId xmlns:a16="http://schemas.microsoft.com/office/drawing/2014/main" id="{9272C481-3128-5B96-44DC-0BECAA24F39A}"/>
                </a:ext>
              </a:extLst>
            </p:cNvPr>
            <p:cNvSpPr/>
            <p:nvPr>
              <p:custDataLst>
                <p:tags r:id="rId4"/>
              </p:custDataLst>
            </p:nvPr>
          </p:nvSpPr>
          <p:spPr>
            <a:xfrm>
              <a:off x="2018" y="6441"/>
              <a:ext cx="8539" cy="613"/>
            </a:xfrm>
            <a:prstGeom prst="rect">
              <a:avLst/>
            </a:prstGeom>
            <a:solidFill>
              <a:schemeClr val="bg1">
                <a:lumMod val="50000"/>
              </a:schemeClr>
            </a:solidFill>
            <a:ln w="12700" cap="flat" cmpd="sng" algn="ctr">
              <a:solidFill>
                <a:srgbClr val="8080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ea"/>
                  <a:sym typeface="Times New Roman" panose="02020603050405020304" pitchFamily="18" charset="0"/>
                </a:rPr>
                <a:t>知识库</a:t>
              </a:r>
              <a:endParaRPr kumimoji="0" lang="en-US" altLang="zh-CN" sz="2400" b="1" i="0" u="none" strike="noStrike" kern="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mn-ea"/>
                <a:sym typeface="Times New Roman" panose="02020603050405020304" pitchFamily="18" charset="0"/>
              </a:endParaRPr>
            </a:p>
          </p:txBody>
        </p:sp>
        <p:cxnSp>
          <p:nvCxnSpPr>
            <p:cNvPr id="9" name="直接连接符 2">
              <a:extLst>
                <a:ext uri="{FF2B5EF4-FFF2-40B4-BE49-F238E27FC236}">
                  <a16:creationId xmlns:a16="http://schemas.microsoft.com/office/drawing/2014/main" id="{1B52914F-5236-9463-A059-C0C28822F060}"/>
                </a:ext>
              </a:extLst>
            </p:cNvPr>
            <p:cNvCxnSpPr/>
            <p:nvPr>
              <p:custDataLst>
                <p:tags r:id="rId5"/>
              </p:custDataLst>
            </p:nvPr>
          </p:nvCxnSpPr>
          <p:spPr>
            <a:xfrm flipV="1">
              <a:off x="6124" y="7100"/>
              <a:ext cx="0" cy="3087"/>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08586A84-0928-5822-5065-5E8924F3581A}"/>
                </a:ext>
              </a:extLst>
            </p:cNvPr>
            <p:cNvGrpSpPr/>
            <p:nvPr/>
          </p:nvGrpSpPr>
          <p:grpSpPr>
            <a:xfrm>
              <a:off x="6119" y="7149"/>
              <a:ext cx="4154" cy="2814"/>
              <a:chOff x="14631" y="7164"/>
              <a:chExt cx="4154" cy="2814"/>
            </a:xfrm>
          </p:grpSpPr>
          <p:sp>
            <p:nvSpPr>
              <p:cNvPr id="23" name="矩形 22">
                <a:extLst>
                  <a:ext uri="{FF2B5EF4-FFF2-40B4-BE49-F238E27FC236}">
                    <a16:creationId xmlns:a16="http://schemas.microsoft.com/office/drawing/2014/main" id="{7ED42814-8452-B384-1368-9166CA64CEE7}"/>
                  </a:ext>
                </a:extLst>
              </p:cNvPr>
              <p:cNvSpPr/>
              <p:nvPr>
                <p:custDataLst>
                  <p:tags r:id="rId14"/>
                </p:custDataLst>
              </p:nvPr>
            </p:nvSpPr>
            <p:spPr bwMode="auto">
              <a:xfrm>
                <a:off x="15131" y="9035"/>
                <a:ext cx="1196" cy="943"/>
              </a:xfrm>
              <a:prstGeom prst="rect">
                <a:avLst/>
              </a:prstGeom>
              <a:solidFill>
                <a:schemeClr val="bg1">
                  <a:lumMod val="85000"/>
                </a:schemeClr>
              </a:solidFill>
              <a:ln w="19050" cap="flat" cmpd="sng" algn="ctr">
                <a:solidFill>
                  <a:schemeClr val="tx1"/>
                </a:solidFill>
                <a:prstDash val="solid"/>
              </a:ln>
              <a:effectLst/>
            </p:spPr>
            <p:txBody>
              <a:bodyPr wrap="square" lIns="0" tIns="10800" rIns="0" bIns="10800" rtlCol="0" anchor="ctr">
                <a:noAutofit/>
              </a:bodyPr>
              <a:lstStyle/>
              <a:p>
                <a:pPr algn="ctr"/>
                <a:r>
                  <a:rPr kumimoji="1" lang="zh-CN" altLang="en-US" sz="2000" dirty="0">
                    <a:latin typeface="Times New Roman" panose="02020603050405020304" pitchFamily="18" charset="0"/>
                    <a:ea typeface="黑体" panose="02010609060101010101" pitchFamily="49" charset="-122"/>
                    <a:cs typeface="+mn-ea"/>
                    <a:sym typeface="Times New Roman" panose="02020603050405020304" pitchFamily="18" charset="0"/>
                  </a:rPr>
                  <a:t>用户</a:t>
                </a:r>
                <a:endParaRPr kumimoji="1" lang="en-US" altLang="zh-CN" sz="2000" dirty="0">
                  <a:latin typeface="Times New Roman" panose="02020603050405020304" pitchFamily="18" charset="0"/>
                  <a:ea typeface="黑体" panose="02010609060101010101" pitchFamily="49" charset="-122"/>
                  <a:cs typeface="+mn-ea"/>
                  <a:sym typeface="Times New Roman" panose="02020603050405020304" pitchFamily="18" charset="0"/>
                </a:endParaRPr>
              </a:p>
              <a:p>
                <a:pPr algn="ctr"/>
                <a:r>
                  <a:rPr kumimoji="1" lang="zh-CN" altLang="en-US" sz="2000" dirty="0">
                    <a:latin typeface="Times New Roman" panose="02020603050405020304" pitchFamily="18" charset="0"/>
                    <a:ea typeface="黑体" panose="02010609060101010101" pitchFamily="49" charset="-122"/>
                    <a:cs typeface="+mn-ea"/>
                    <a:sym typeface="Times New Roman" panose="02020603050405020304" pitchFamily="18" charset="0"/>
                  </a:rPr>
                  <a:t>输入</a:t>
                </a:r>
              </a:p>
            </p:txBody>
          </p:sp>
          <p:sp>
            <p:nvSpPr>
              <p:cNvPr id="24" name="矩形 23">
                <a:extLst>
                  <a:ext uri="{FF2B5EF4-FFF2-40B4-BE49-F238E27FC236}">
                    <a16:creationId xmlns:a16="http://schemas.microsoft.com/office/drawing/2014/main" id="{3E07853B-580B-17F0-E741-A5BDF543EDDE}"/>
                  </a:ext>
                </a:extLst>
              </p:cNvPr>
              <p:cNvSpPr/>
              <p:nvPr>
                <p:custDataLst>
                  <p:tags r:id="rId15"/>
                </p:custDataLst>
              </p:nvPr>
            </p:nvSpPr>
            <p:spPr bwMode="auto">
              <a:xfrm>
                <a:off x="16881" y="9035"/>
                <a:ext cx="1438" cy="943"/>
              </a:xfrm>
              <a:prstGeom prst="rect">
                <a:avLst/>
              </a:prstGeom>
              <a:solidFill>
                <a:schemeClr val="bg1">
                  <a:lumMod val="85000"/>
                </a:schemeClr>
              </a:solidFill>
              <a:ln w="19050" cap="flat" cmpd="sng" algn="ctr">
                <a:solidFill>
                  <a:schemeClr val="tx1"/>
                </a:solidFill>
                <a:prstDash val="solid"/>
              </a:ln>
              <a:effectLst/>
            </p:spPr>
            <p:txBody>
              <a:bodyPr wrap="square" lIns="0" tIns="10800" rIns="0" bIns="10800" rtlCol="0" anchor="ctr">
                <a:noAutofit/>
              </a:bodyPr>
              <a:lstStyle/>
              <a:p>
                <a:pPr algn="ctr"/>
                <a:r>
                  <a:rPr kumimoji="1" lang="zh-CN" altLang="en-US" sz="2000" dirty="0">
                    <a:latin typeface="Times New Roman" panose="02020603050405020304" pitchFamily="18" charset="0"/>
                    <a:ea typeface="黑体" panose="02010609060101010101" pitchFamily="49" charset="-122"/>
                    <a:cs typeface="+mn-ea"/>
                    <a:sym typeface="Times New Roman" panose="02020603050405020304" pitchFamily="18" charset="0"/>
                  </a:rPr>
                  <a:t>生成</a:t>
                </a:r>
                <a:endParaRPr kumimoji="1" lang="en-US" altLang="zh-CN" sz="2000" dirty="0">
                  <a:latin typeface="Times New Roman" panose="02020603050405020304" pitchFamily="18" charset="0"/>
                  <a:ea typeface="黑体" panose="02010609060101010101" pitchFamily="49" charset="-122"/>
                  <a:cs typeface="+mn-ea"/>
                  <a:sym typeface="Times New Roman" panose="02020603050405020304" pitchFamily="18" charset="0"/>
                </a:endParaRPr>
              </a:p>
              <a:p>
                <a:pPr algn="ctr"/>
                <a:r>
                  <a:rPr kumimoji="1" lang="zh-CN" altLang="en-US" sz="2000" dirty="0">
                    <a:latin typeface="Times New Roman" panose="02020603050405020304" pitchFamily="18" charset="0"/>
                    <a:ea typeface="黑体" panose="02010609060101010101" pitchFamily="49" charset="-122"/>
                    <a:cs typeface="+mn-ea"/>
                    <a:sym typeface="Times New Roman" panose="02020603050405020304" pitchFamily="18" charset="0"/>
                  </a:rPr>
                  <a:t>回复</a:t>
                </a:r>
              </a:p>
            </p:txBody>
          </p:sp>
          <p:sp>
            <p:nvSpPr>
              <p:cNvPr id="25" name="矩形 24">
                <a:extLst>
                  <a:ext uri="{FF2B5EF4-FFF2-40B4-BE49-F238E27FC236}">
                    <a16:creationId xmlns:a16="http://schemas.microsoft.com/office/drawing/2014/main" id="{497FF3AE-74CE-B4C8-EB5E-6F37128D3386}"/>
                  </a:ext>
                </a:extLst>
              </p:cNvPr>
              <p:cNvSpPr/>
              <p:nvPr>
                <p:custDataLst>
                  <p:tags r:id="rId16"/>
                </p:custDataLst>
              </p:nvPr>
            </p:nvSpPr>
            <p:spPr>
              <a:xfrm>
                <a:off x="15606" y="7628"/>
                <a:ext cx="2092" cy="545"/>
              </a:xfrm>
              <a:prstGeom prst="rect">
                <a:avLst/>
              </a:prstGeom>
              <a:solidFill>
                <a:srgbClr val="E2F0D9"/>
              </a:solidFill>
              <a:ln w="12700" cap="flat" cmpd="sng" algn="ctr">
                <a:solidFill>
                  <a:srgbClr val="869C78"/>
                </a:solidFill>
                <a:prstDash val="solid"/>
                <a:miter lim="800000"/>
              </a:ln>
              <a:effectLst/>
            </p:spPr>
            <p:txBody>
              <a:bodyPr lIns="0" tIns="0" rIns="0" bIns="0" rtlCol="0" anchor="ctr"/>
              <a:lstStyle/>
              <a:p>
                <a:pPr algn="ctr" defTabSz="914400" eaLnBrk="1" fontAlgn="auto" hangingPunct="1">
                  <a:spcBef>
                    <a:spcPts val="0"/>
                  </a:spcBef>
                  <a:spcAft>
                    <a:spcPts val="0"/>
                  </a:spcAft>
                </a:pPr>
                <a:r>
                  <a:rPr lang="zh-CN" altLang="en-US" sz="2000" kern="0" dirty="0">
                    <a:solidFill>
                      <a:prstClr val="black"/>
                    </a:solidFill>
                    <a:latin typeface="Times New Roman" panose="02020603050405020304" pitchFamily="18" charset="0"/>
                    <a:ea typeface="黑体" panose="02010609060101010101" pitchFamily="49" charset="-122"/>
                    <a:cs typeface="+mn-ea"/>
                    <a:sym typeface="Times New Roman" panose="02020603050405020304" pitchFamily="18" charset="0"/>
                  </a:rPr>
                  <a:t>向量检索</a:t>
                </a:r>
                <a:endParaRPr lang="en-US" altLang="zh-CN" sz="2000" kern="0" dirty="0">
                  <a:solidFill>
                    <a:prstClr val="black"/>
                  </a:solidFill>
                  <a:latin typeface="Times New Roman" panose="02020603050405020304" pitchFamily="18" charset="0"/>
                  <a:ea typeface="黑体" panose="02010609060101010101" pitchFamily="49" charset="-122"/>
                  <a:cs typeface="+mn-ea"/>
                  <a:sym typeface="Times New Roman" panose="02020603050405020304" pitchFamily="18" charset="0"/>
                </a:endParaRPr>
              </a:p>
            </p:txBody>
          </p:sp>
          <p:sp>
            <p:nvSpPr>
              <p:cNvPr id="26" name="文本框 25">
                <a:extLst>
                  <a:ext uri="{FF2B5EF4-FFF2-40B4-BE49-F238E27FC236}">
                    <a16:creationId xmlns:a16="http://schemas.microsoft.com/office/drawing/2014/main" id="{98CF024B-DB75-2DB6-B952-A845E98FD4CC}"/>
                  </a:ext>
                </a:extLst>
              </p:cNvPr>
              <p:cNvSpPr txBox="1"/>
              <p:nvPr>
                <p:custDataLst>
                  <p:tags r:id="rId17"/>
                </p:custDataLst>
              </p:nvPr>
            </p:nvSpPr>
            <p:spPr>
              <a:xfrm>
                <a:off x="14631" y="7164"/>
                <a:ext cx="1008" cy="580"/>
              </a:xfrm>
              <a:prstGeom prst="rect">
                <a:avLst/>
              </a:prstGeom>
              <a:noFill/>
            </p:spPr>
            <p:txBody>
              <a:bodyPr wrap="square" rtlCol="0">
                <a:spAutoFit/>
              </a:bodyPr>
              <a:lstStyle/>
              <a:p>
                <a:pPr algn="just"/>
                <a:r>
                  <a:rPr kumimoji="1" lang="zh-CN" altLang="en-US" u="sng" dirty="0">
                    <a:latin typeface="Times New Roman" panose="02020603050405020304" pitchFamily="18" charset="0"/>
                    <a:ea typeface="黑体" panose="02010609060101010101" pitchFamily="49" charset="-122"/>
                    <a:cs typeface="+mn-ea"/>
                    <a:sym typeface="Times New Roman" panose="02020603050405020304" pitchFamily="18" charset="0"/>
                  </a:rPr>
                  <a:t>在线</a:t>
                </a:r>
              </a:p>
            </p:txBody>
          </p:sp>
          <p:cxnSp>
            <p:nvCxnSpPr>
              <p:cNvPr id="27" name="直线箭头连接符 123">
                <a:extLst>
                  <a:ext uri="{FF2B5EF4-FFF2-40B4-BE49-F238E27FC236}">
                    <a16:creationId xmlns:a16="http://schemas.microsoft.com/office/drawing/2014/main" id="{54F36F2A-A206-A661-85AF-81A4D7B93047}"/>
                  </a:ext>
                </a:extLst>
              </p:cNvPr>
              <p:cNvCxnSpPr>
                <a:stCxn id="25" idx="3"/>
                <a:endCxn id="24" idx="3"/>
              </p:cNvCxnSpPr>
              <p:nvPr>
                <p:custDataLst>
                  <p:tags r:id="rId18"/>
                </p:custDataLst>
              </p:nvPr>
            </p:nvCxnSpPr>
            <p:spPr>
              <a:xfrm>
                <a:off x="17698" y="7901"/>
                <a:ext cx="621" cy="1606"/>
              </a:xfrm>
              <a:prstGeom prst="bentConnector3">
                <a:avLst>
                  <a:gd name="adj1" fmla="val 160386"/>
                </a:avLst>
              </a:prstGeom>
              <a:ln w="19050">
                <a:tailEnd type="triangle"/>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3D3DD5F7-DF7B-39D9-28EC-A8D8C8084A57}"/>
                  </a:ext>
                </a:extLst>
              </p:cNvPr>
              <p:cNvSpPr/>
              <p:nvPr>
                <p:custDataLst>
                  <p:tags r:id="rId19"/>
                </p:custDataLst>
              </p:nvPr>
            </p:nvSpPr>
            <p:spPr bwMode="auto">
              <a:xfrm>
                <a:off x="17732" y="8301"/>
                <a:ext cx="1053" cy="545"/>
              </a:xfrm>
              <a:prstGeom prst="rect">
                <a:avLst/>
              </a:prstGeom>
              <a:solidFill>
                <a:schemeClr val="bg1">
                  <a:lumMod val="85000"/>
                </a:schemeClr>
              </a:solidFill>
              <a:ln w="19050" cap="flat" cmpd="sng" algn="ctr">
                <a:solidFill>
                  <a:schemeClr val="tx1"/>
                </a:solidFill>
                <a:prstDash val="solid"/>
              </a:ln>
              <a:effectLst/>
            </p:spPr>
            <p:txBody>
              <a:bodyPr wrap="square" lIns="0" tIns="10800" rIns="0" bIns="10800" rtlCol="0" anchor="ctr">
                <a:noAutofit/>
              </a:bodyPr>
              <a:lstStyle/>
              <a:p>
                <a:pPr algn="ctr"/>
                <a:r>
                  <a:rPr kumimoji="1" lang="en-US" altLang="zh-CN" sz="2000" dirty="0">
                    <a:latin typeface="Times New Roman" panose="02020603050405020304" pitchFamily="18" charset="0"/>
                    <a:ea typeface="黑体" panose="02010609060101010101" pitchFamily="49" charset="-122"/>
                    <a:cs typeface="+mn-ea"/>
                    <a:sym typeface="Times New Roman" panose="02020603050405020304" pitchFamily="18" charset="0"/>
                  </a:rPr>
                  <a:t>LLM</a:t>
                </a:r>
                <a:endParaRPr kumimoji="1" lang="zh-CN" altLang="en-US" sz="2000" dirty="0">
                  <a:latin typeface="Times New Roman" panose="02020603050405020304" pitchFamily="18" charset="0"/>
                  <a:ea typeface="黑体" panose="02010609060101010101" pitchFamily="49" charset="-122"/>
                  <a:cs typeface="+mn-ea"/>
                  <a:sym typeface="Times New Roman" panose="02020603050405020304" pitchFamily="18" charset="0"/>
                </a:endParaRPr>
              </a:p>
            </p:txBody>
          </p:sp>
          <p:cxnSp>
            <p:nvCxnSpPr>
              <p:cNvPr id="29" name="直线箭头连接符 123">
                <a:extLst>
                  <a:ext uri="{FF2B5EF4-FFF2-40B4-BE49-F238E27FC236}">
                    <a16:creationId xmlns:a16="http://schemas.microsoft.com/office/drawing/2014/main" id="{AF3FDE5E-E7C0-E134-06AE-728C13F7E0D0}"/>
                  </a:ext>
                </a:extLst>
              </p:cNvPr>
              <p:cNvCxnSpPr>
                <a:stCxn id="23" idx="1"/>
                <a:endCxn id="25" idx="1"/>
              </p:cNvCxnSpPr>
              <p:nvPr>
                <p:custDataLst>
                  <p:tags r:id="rId20"/>
                </p:custDataLst>
              </p:nvPr>
            </p:nvCxnSpPr>
            <p:spPr>
              <a:xfrm rot="10800000" flipH="1">
                <a:off x="15130" y="7901"/>
                <a:ext cx="475" cy="1606"/>
              </a:xfrm>
              <a:prstGeom prst="bentConnector3">
                <a:avLst>
                  <a:gd name="adj1" fmla="val -35368"/>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11" name="组合 10">
              <a:extLst>
                <a:ext uri="{FF2B5EF4-FFF2-40B4-BE49-F238E27FC236}">
                  <a16:creationId xmlns:a16="http://schemas.microsoft.com/office/drawing/2014/main" id="{6A7FDF9A-DC57-5855-224A-3229548F82E0}"/>
                </a:ext>
              </a:extLst>
            </p:cNvPr>
            <p:cNvGrpSpPr/>
            <p:nvPr/>
          </p:nvGrpSpPr>
          <p:grpSpPr>
            <a:xfrm>
              <a:off x="1997" y="7139"/>
              <a:ext cx="3892" cy="2754"/>
              <a:chOff x="10399" y="6884"/>
              <a:chExt cx="3892" cy="2754"/>
            </a:xfrm>
          </p:grpSpPr>
          <p:sp>
            <p:nvSpPr>
              <p:cNvPr id="15" name="文本框 14">
                <a:extLst>
                  <a:ext uri="{FF2B5EF4-FFF2-40B4-BE49-F238E27FC236}">
                    <a16:creationId xmlns:a16="http://schemas.microsoft.com/office/drawing/2014/main" id="{45F312F8-9635-00B7-8737-134C8D3F10AF}"/>
                  </a:ext>
                </a:extLst>
              </p:cNvPr>
              <p:cNvSpPr txBox="1"/>
              <p:nvPr/>
            </p:nvSpPr>
            <p:spPr>
              <a:xfrm>
                <a:off x="10399" y="6884"/>
                <a:ext cx="1164" cy="580"/>
              </a:xfrm>
              <a:prstGeom prst="rect">
                <a:avLst/>
              </a:prstGeom>
              <a:noFill/>
            </p:spPr>
            <p:txBody>
              <a:bodyPr wrap="square" rtlCol="0">
                <a:spAutoFit/>
              </a:bodyPr>
              <a:lstStyle/>
              <a:p>
                <a:r>
                  <a:rPr lang="zh-CN" altLang="en-US" u="sng">
                    <a:latin typeface="Times New Roman" panose="02020603050405020304" pitchFamily="18" charset="0"/>
                    <a:ea typeface="黑体" panose="02010609060101010101" pitchFamily="49" charset="-122"/>
                    <a:cs typeface="+mn-ea"/>
                    <a:sym typeface="Times New Roman" panose="02020603050405020304" pitchFamily="18" charset="0"/>
                  </a:rPr>
                  <a:t>离线</a:t>
                </a:r>
              </a:p>
            </p:txBody>
          </p:sp>
          <p:sp>
            <p:nvSpPr>
              <p:cNvPr id="16" name="矩形 15">
                <a:extLst>
                  <a:ext uri="{FF2B5EF4-FFF2-40B4-BE49-F238E27FC236}">
                    <a16:creationId xmlns:a16="http://schemas.microsoft.com/office/drawing/2014/main" id="{ACD8B7EA-456F-430D-355E-FF079CC804C3}"/>
                  </a:ext>
                </a:extLst>
              </p:cNvPr>
              <p:cNvSpPr/>
              <p:nvPr>
                <p:custDataLst>
                  <p:tags r:id="rId7"/>
                </p:custDataLst>
              </p:nvPr>
            </p:nvSpPr>
            <p:spPr bwMode="auto">
              <a:xfrm>
                <a:off x="13237" y="8119"/>
                <a:ext cx="1054" cy="1518"/>
              </a:xfrm>
              <a:prstGeom prst="rect">
                <a:avLst/>
              </a:prstGeom>
              <a:solidFill>
                <a:srgbClr val="FFC000">
                  <a:lumMod val="20000"/>
                  <a:lumOff val="80000"/>
                </a:srgbClr>
              </a:solidFill>
              <a:ln w="12700" cap="flat" cmpd="sng" algn="ctr">
                <a:solidFill>
                  <a:srgbClr val="BAA461"/>
                </a:solidFill>
                <a:prstDash val="solid"/>
                <a:miter lim="800000"/>
              </a:ln>
              <a:effectLst/>
            </p:spPr>
            <p:txBody>
              <a:bodyPr wrap="square" lIns="0" tIns="0" rIns="0" bIns="0" rtlCol="0" anchor="ctr">
                <a:noAutofit/>
              </a:bodyPr>
              <a:lstStyle/>
              <a:p>
                <a:pPr lvl="0" algn="ctr" defTabSz="914400">
                  <a:spcBef>
                    <a:spcPts val="0"/>
                  </a:spcBef>
                  <a:spcAft>
                    <a:spcPts val="0"/>
                  </a:spcAft>
                  <a:buClrTx/>
                  <a:buSzTx/>
                  <a:buFontTx/>
                  <a:defRPr/>
                </a:pPr>
                <a:r>
                  <a:rPr lang="zh-CN" altLang="en-US" sz="2000" kern="0" noProof="0" dirty="0">
                    <a:ln>
                      <a:noFill/>
                    </a:ln>
                    <a:solidFill>
                      <a:prstClr val="black"/>
                    </a:solidFill>
                    <a:effectLst/>
                    <a:uLnTx/>
                    <a:uFillTx/>
                    <a:latin typeface="Times New Roman" panose="02020603050405020304" pitchFamily="18" charset="0"/>
                    <a:ea typeface="黑体" panose="02010609060101010101" pitchFamily="49" charset="-122"/>
                    <a:cs typeface="+mn-ea"/>
                    <a:sym typeface="Times New Roman" panose="02020603050405020304" pitchFamily="18" charset="0"/>
                  </a:rPr>
                  <a:t>近似索引</a:t>
                </a:r>
              </a:p>
            </p:txBody>
          </p:sp>
          <p:sp>
            <p:nvSpPr>
              <p:cNvPr id="17" name="矩形 16">
                <a:extLst>
                  <a:ext uri="{FF2B5EF4-FFF2-40B4-BE49-F238E27FC236}">
                    <a16:creationId xmlns:a16="http://schemas.microsoft.com/office/drawing/2014/main" id="{D138CD97-8CF5-EC1B-AB60-010BFA82A437}"/>
                  </a:ext>
                </a:extLst>
              </p:cNvPr>
              <p:cNvSpPr/>
              <p:nvPr>
                <p:custDataLst>
                  <p:tags r:id="rId8"/>
                </p:custDataLst>
              </p:nvPr>
            </p:nvSpPr>
            <p:spPr>
              <a:xfrm>
                <a:off x="11418" y="7356"/>
                <a:ext cx="2120" cy="545"/>
              </a:xfrm>
              <a:prstGeom prst="rect">
                <a:avLst/>
              </a:prstGeom>
              <a:solidFill>
                <a:srgbClr val="E2F0D9"/>
              </a:solidFill>
              <a:ln w="12700" cap="flat" cmpd="sng" algn="ctr">
                <a:solidFill>
                  <a:srgbClr val="869C78"/>
                </a:solidFill>
                <a:prstDash val="solid"/>
                <a:miter lim="800000"/>
              </a:ln>
              <a:effectLst/>
            </p:spPr>
            <p:txBody>
              <a:bodyPr lIns="0" tIns="0" rIns="0" bIns="0" rtlCol="0" anchor="ctr">
                <a:noAutofit/>
              </a:bodyPr>
              <a:lstStyle/>
              <a:p>
                <a:pPr lvl="0" algn="ctr" defTabSz="914400">
                  <a:spcBef>
                    <a:spcPts val="0"/>
                  </a:spcBef>
                  <a:spcAft>
                    <a:spcPts val="0"/>
                  </a:spcAft>
                  <a:buClrTx/>
                  <a:buSzTx/>
                  <a:buFontTx/>
                </a:pPr>
                <a:r>
                  <a:rPr lang="zh-CN" altLang="en-US" sz="2000" kern="0">
                    <a:solidFill>
                      <a:prstClr val="black"/>
                    </a:solidFill>
                    <a:latin typeface="Times New Roman" panose="02020603050405020304" pitchFamily="18" charset="0"/>
                    <a:ea typeface="黑体" panose="02010609060101010101" pitchFamily="49" charset="-122"/>
                    <a:cs typeface="+mn-ea"/>
                    <a:sym typeface="Times New Roman" panose="02020603050405020304" pitchFamily="18" charset="0"/>
                  </a:rPr>
                  <a:t>索引构建</a:t>
                </a:r>
              </a:p>
            </p:txBody>
          </p:sp>
          <p:sp>
            <p:nvSpPr>
              <p:cNvPr id="18" name="矩形 17">
                <a:extLst>
                  <a:ext uri="{FF2B5EF4-FFF2-40B4-BE49-F238E27FC236}">
                    <a16:creationId xmlns:a16="http://schemas.microsoft.com/office/drawing/2014/main" id="{8E3132BF-8900-6A63-4E63-F05A8C3A8A0D}"/>
                  </a:ext>
                </a:extLst>
              </p:cNvPr>
              <p:cNvSpPr/>
              <p:nvPr>
                <p:custDataLst>
                  <p:tags r:id="rId9"/>
                </p:custDataLst>
              </p:nvPr>
            </p:nvSpPr>
            <p:spPr bwMode="auto">
              <a:xfrm>
                <a:off x="10593" y="8118"/>
                <a:ext cx="1093" cy="545"/>
              </a:xfrm>
              <a:prstGeom prst="rect">
                <a:avLst/>
              </a:prstGeom>
              <a:solidFill>
                <a:schemeClr val="bg1">
                  <a:lumMod val="85000"/>
                </a:schemeClr>
              </a:solidFill>
              <a:ln w="19050" cap="flat" cmpd="sng" algn="ctr">
                <a:solidFill>
                  <a:schemeClr val="tx1"/>
                </a:solidFill>
                <a:prstDash val="solid"/>
              </a:ln>
              <a:effectLst/>
            </p:spPr>
            <p:txBody>
              <a:bodyPr wrap="square" lIns="0" tIns="10800" rIns="0" bIns="10800" rtlCol="0" anchor="ctr">
                <a:noAutofit/>
              </a:bodyPr>
              <a:lstStyle/>
              <a:p>
                <a:pPr algn="ctr"/>
                <a:r>
                  <a:rPr kumimoji="1" lang="zh-CN" altLang="en-US" sz="2000" dirty="0">
                    <a:latin typeface="Times New Roman" panose="02020603050405020304" pitchFamily="18" charset="0"/>
                    <a:ea typeface="黑体" panose="02010609060101010101" pitchFamily="49" charset="-122"/>
                    <a:cs typeface="+mn-ea"/>
                    <a:sym typeface="Times New Roman" panose="02020603050405020304" pitchFamily="18" charset="0"/>
                  </a:rPr>
                  <a:t>向量</a:t>
                </a:r>
              </a:p>
            </p:txBody>
          </p:sp>
          <p:sp>
            <p:nvSpPr>
              <p:cNvPr id="19" name="矩形 18">
                <a:extLst>
                  <a:ext uri="{FF2B5EF4-FFF2-40B4-BE49-F238E27FC236}">
                    <a16:creationId xmlns:a16="http://schemas.microsoft.com/office/drawing/2014/main" id="{76EDA33F-F332-604C-3B63-BADF6E9D6E0B}"/>
                  </a:ext>
                </a:extLst>
              </p:cNvPr>
              <p:cNvSpPr/>
              <p:nvPr>
                <p:custDataLst>
                  <p:tags r:id="rId10"/>
                </p:custDataLst>
              </p:nvPr>
            </p:nvSpPr>
            <p:spPr bwMode="auto">
              <a:xfrm>
                <a:off x="10594" y="9093"/>
                <a:ext cx="1093" cy="545"/>
              </a:xfrm>
              <a:prstGeom prst="rect">
                <a:avLst/>
              </a:prstGeom>
              <a:solidFill>
                <a:schemeClr val="bg1">
                  <a:lumMod val="85000"/>
                </a:schemeClr>
              </a:solidFill>
              <a:ln w="19050" cap="flat" cmpd="sng" algn="ctr">
                <a:solidFill>
                  <a:schemeClr val="tx1"/>
                </a:solidFill>
                <a:prstDash val="solid"/>
              </a:ln>
              <a:effectLst/>
            </p:spPr>
            <p:txBody>
              <a:bodyPr wrap="square" lIns="0" tIns="10800" rIns="0" bIns="10800" rtlCol="0" anchor="ctr">
                <a:noAutofit/>
              </a:bodyPr>
              <a:lstStyle/>
              <a:p>
                <a:pPr algn="ctr"/>
                <a:r>
                  <a:rPr kumimoji="1" lang="zh-CN" altLang="en-US" sz="2000" dirty="0">
                    <a:latin typeface="Times New Roman" panose="02020603050405020304" pitchFamily="18" charset="0"/>
                    <a:ea typeface="黑体" panose="02010609060101010101" pitchFamily="49" charset="-122"/>
                    <a:cs typeface="+mn-ea"/>
                    <a:sym typeface="Times New Roman" panose="02020603050405020304" pitchFamily="18" charset="0"/>
                  </a:rPr>
                  <a:t>知识</a:t>
                </a:r>
              </a:p>
            </p:txBody>
          </p:sp>
          <p:cxnSp>
            <p:nvCxnSpPr>
              <p:cNvPr id="20" name="直线箭头连接符 123">
                <a:extLst>
                  <a:ext uri="{FF2B5EF4-FFF2-40B4-BE49-F238E27FC236}">
                    <a16:creationId xmlns:a16="http://schemas.microsoft.com/office/drawing/2014/main" id="{CFE34AF5-D1E2-1733-B155-85D83A860EEA}"/>
                  </a:ext>
                </a:extLst>
              </p:cNvPr>
              <p:cNvCxnSpPr>
                <a:stCxn id="19" idx="0"/>
                <a:endCxn id="18" idx="2"/>
              </p:cNvCxnSpPr>
              <p:nvPr>
                <p:custDataLst>
                  <p:tags r:id="rId11"/>
                </p:custDataLst>
              </p:nvPr>
            </p:nvCxnSpPr>
            <p:spPr>
              <a:xfrm rot="16200000" flipV="1">
                <a:off x="10926" y="8878"/>
                <a:ext cx="430" cy="1"/>
              </a:xfrm>
              <a:prstGeom prst="bentConnector3">
                <a:avLst>
                  <a:gd name="adj1" fmla="val 50116"/>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直线箭头连接符 123">
                <a:extLst>
                  <a:ext uri="{FF2B5EF4-FFF2-40B4-BE49-F238E27FC236}">
                    <a16:creationId xmlns:a16="http://schemas.microsoft.com/office/drawing/2014/main" id="{F9574090-7D4A-B552-AC48-E2971FA82393}"/>
                  </a:ext>
                </a:extLst>
              </p:cNvPr>
              <p:cNvCxnSpPr>
                <a:stCxn id="18" idx="0"/>
                <a:endCxn id="17" idx="1"/>
              </p:cNvCxnSpPr>
              <p:nvPr>
                <p:custDataLst>
                  <p:tags r:id="rId12"/>
                </p:custDataLst>
              </p:nvPr>
            </p:nvCxnSpPr>
            <p:spPr>
              <a:xfrm rot="16200000">
                <a:off x="11035" y="7735"/>
                <a:ext cx="489" cy="278"/>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线箭头连接符 123">
                <a:extLst>
                  <a:ext uri="{FF2B5EF4-FFF2-40B4-BE49-F238E27FC236}">
                    <a16:creationId xmlns:a16="http://schemas.microsoft.com/office/drawing/2014/main" id="{61A633F7-C271-F951-DC2F-34A53E3DB72D}"/>
                  </a:ext>
                </a:extLst>
              </p:cNvPr>
              <p:cNvCxnSpPr>
                <a:stCxn id="17" idx="3"/>
                <a:endCxn id="16" idx="0"/>
              </p:cNvCxnSpPr>
              <p:nvPr>
                <p:custDataLst>
                  <p:tags r:id="rId13"/>
                </p:custDataLst>
              </p:nvPr>
            </p:nvCxnSpPr>
            <p:spPr>
              <a:xfrm>
                <a:off x="13538" y="7629"/>
                <a:ext cx="226" cy="49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grpSp>
        <p:sp>
          <p:nvSpPr>
            <p:cNvPr id="12" name="文本框 11">
              <a:extLst>
                <a:ext uri="{FF2B5EF4-FFF2-40B4-BE49-F238E27FC236}">
                  <a16:creationId xmlns:a16="http://schemas.microsoft.com/office/drawing/2014/main" id="{7BD9D186-DAB6-64A6-0D61-C5822EE4E3EB}"/>
                </a:ext>
              </a:extLst>
            </p:cNvPr>
            <p:cNvSpPr txBox="1"/>
            <p:nvPr/>
          </p:nvSpPr>
          <p:spPr>
            <a:xfrm>
              <a:off x="2720" y="8881"/>
              <a:ext cx="1678" cy="483"/>
            </a:xfrm>
            <a:prstGeom prst="rect">
              <a:avLst/>
            </a:prstGeom>
            <a:noFill/>
          </p:spPr>
          <p:txBody>
            <a:bodyPr wrap="square" rtlCol="0">
              <a:spAutoFit/>
            </a:bodyPr>
            <a:lstStyle/>
            <a:p>
              <a:r>
                <a:rPr lang="en-US" altLang="zh-CN" sz="1400">
                  <a:latin typeface="Times New Roman" panose="02020603050405020304" pitchFamily="18" charset="0"/>
                  <a:ea typeface="黑体" panose="02010609060101010101" pitchFamily="49" charset="-122"/>
                  <a:cs typeface="+mn-ea"/>
                  <a:sym typeface="Times New Roman" panose="02020603050405020304" pitchFamily="18" charset="0"/>
                </a:rPr>
                <a:t>embedding</a:t>
              </a:r>
            </a:p>
          </p:txBody>
        </p:sp>
        <p:sp>
          <p:nvSpPr>
            <p:cNvPr id="13" name="矩形 12">
              <a:extLst>
                <a:ext uri="{FF2B5EF4-FFF2-40B4-BE49-F238E27FC236}">
                  <a16:creationId xmlns:a16="http://schemas.microsoft.com/office/drawing/2014/main" id="{727D6219-09E0-8CDD-FFF7-D9E82AF27639}"/>
                </a:ext>
              </a:extLst>
            </p:cNvPr>
            <p:cNvSpPr/>
            <p:nvPr/>
          </p:nvSpPr>
          <p:spPr>
            <a:xfrm>
              <a:off x="2024" y="6858"/>
              <a:ext cx="8541" cy="3410"/>
            </a:xfrm>
            <a:prstGeom prst="rect">
              <a:avLst/>
            </a:prstGeom>
            <a:noFill/>
            <a:ln>
              <a:solidFill>
                <a:srgbClr val="7F7F7F"/>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mn-ea"/>
                <a:sym typeface="Times New Roman" panose="02020603050405020304" pitchFamily="18" charset="0"/>
              </a:endParaRPr>
            </a:p>
          </p:txBody>
        </p:sp>
        <p:cxnSp>
          <p:nvCxnSpPr>
            <p:cNvPr id="14" name="直线箭头连接符 123">
              <a:extLst>
                <a:ext uri="{FF2B5EF4-FFF2-40B4-BE49-F238E27FC236}">
                  <a16:creationId xmlns:a16="http://schemas.microsoft.com/office/drawing/2014/main" id="{8C72C51D-3E82-3687-5B80-3DF5551C1567}"/>
                </a:ext>
              </a:extLst>
            </p:cNvPr>
            <p:cNvCxnSpPr/>
            <p:nvPr>
              <p:custDataLst>
                <p:tags r:id="rId6"/>
              </p:custDataLst>
            </p:nvPr>
          </p:nvCxnSpPr>
          <p:spPr>
            <a:xfrm flipV="1">
              <a:off x="5889" y="8607"/>
              <a:ext cx="541" cy="526"/>
            </a:xfrm>
            <a:prstGeom prst="bentConnector3">
              <a:avLst>
                <a:gd name="adj1" fmla="val 61367"/>
              </a:avLst>
            </a:prstGeom>
            <a:ln w="19050">
              <a:tailEnd type="none"/>
            </a:ln>
          </p:spPr>
          <p:style>
            <a:lnRef idx="1">
              <a:schemeClr val="dk1"/>
            </a:lnRef>
            <a:fillRef idx="0">
              <a:schemeClr val="dk1"/>
            </a:fillRef>
            <a:effectRef idx="0">
              <a:schemeClr val="dk1"/>
            </a:effectRef>
            <a:fontRef idx="minor">
              <a:schemeClr val="tx1"/>
            </a:fontRef>
          </p:style>
        </p:cxnSp>
      </p:grpSp>
      <p:pic>
        <p:nvPicPr>
          <p:cNvPr id="30" name="Picture 6" descr="How Do Large Language Models Work? LLM ...">
            <a:extLst>
              <a:ext uri="{FF2B5EF4-FFF2-40B4-BE49-F238E27FC236}">
                <a16:creationId xmlns:a16="http://schemas.microsoft.com/office/drawing/2014/main" id="{FD4FF9E4-1D36-47BB-0A13-81F9AAFCDE6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93117" y="3047888"/>
            <a:ext cx="1699620" cy="8936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0412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答案</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指出</a:t>
                </a:r>
                <a:r>
                  <a:rPr lang="en-US" altLang="zh-CN" dirty="0"/>
                  <a:t>x</a:t>
                </a:r>
                <a:r>
                  <a:rPr lang="zh-CN" altLang="en-US" dirty="0"/>
                  <a:t>和</a:t>
                </a:r>
                <a:r>
                  <a:rPr lang="en-US" altLang="zh-CN" dirty="0"/>
                  <a:t>y</a:t>
                </a:r>
                <a:r>
                  <a:rPr lang="zh-CN" altLang="en-US" dirty="0"/>
                  <a:t>之间的各种</a:t>
                </a:r>
                <a:r>
                  <a:rPr lang="en-US" altLang="zh-CN" dirty="0" err="1"/>
                  <a:t>Lp</a:t>
                </a:r>
                <a:r>
                  <a:rPr lang="zh-CN" altLang="en-US" dirty="0"/>
                  <a:t>距离</a:t>
                </a:r>
                <a:endParaRPr lang="en-US" altLang="zh-CN" dirty="0"/>
              </a:p>
              <a:p>
                <a14:m>
                  <m:oMath xmlns:m="http://schemas.openxmlformats.org/officeDocument/2006/math">
                    <m:sSub>
                      <m:sSubPr>
                        <m:ctrlPr>
                          <a:rPr lang="en-US" altLang="zh-CN" i="1" dirty="0" smtClean="0">
                            <a:solidFill>
                              <a:srgbClr val="C00000"/>
                            </a:solidFill>
                            <a:latin typeface="Cambria Math" panose="02040503050406030204" pitchFamily="18" charset="0"/>
                          </a:rPr>
                        </m:ctrlPr>
                      </m:sSubPr>
                      <m:e>
                        <m:r>
                          <a:rPr lang="en-US" altLang="zh-CN" i="1" dirty="0">
                            <a:solidFill>
                              <a:srgbClr val="C00000"/>
                            </a:solidFill>
                            <a:latin typeface="Cambria Math" panose="02040503050406030204" pitchFamily="18" charset="0"/>
                          </a:rPr>
                          <m:t>𝑑</m:t>
                        </m:r>
                      </m:e>
                      <m:sub>
                        <m:r>
                          <a:rPr lang="en-US" altLang="zh-CN" b="0" i="1" dirty="0" smtClean="0">
                            <a:solidFill>
                              <a:srgbClr val="C00000"/>
                            </a:solidFill>
                            <a:latin typeface="Cambria Math" panose="02040503050406030204" pitchFamily="18" charset="0"/>
                          </a:rPr>
                          <m:t>1</m:t>
                        </m:r>
                      </m:sub>
                    </m:sSub>
                    <m:r>
                      <a:rPr lang="en-US" altLang="zh-CN" b="0" i="1" dirty="0" smtClean="0">
                        <a:solidFill>
                          <a:srgbClr val="C00000"/>
                        </a:solidFill>
                        <a:latin typeface="Cambria Math" panose="02040503050406030204" pitchFamily="18" charset="0"/>
                      </a:rPr>
                      <m:t>=|</m:t>
                    </m:r>
                    <m:r>
                      <m:rPr>
                        <m:sty m:val="p"/>
                      </m:rPr>
                      <a:rPr lang="en-US" altLang="zh-CN" i="1" dirty="0">
                        <a:solidFill>
                          <a:srgbClr val="C00000"/>
                        </a:solidFill>
                        <a:latin typeface="Cambria Math" panose="02040503050406030204" pitchFamily="18" charset="0"/>
                      </a:rPr>
                      <m:t>xz</m:t>
                    </m:r>
                    <m:r>
                      <a:rPr lang="en-US" altLang="zh-CN" b="0" i="1" dirty="0" smtClean="0">
                        <a:solidFill>
                          <a:srgbClr val="C00000"/>
                        </a:solidFill>
                        <a:latin typeface="Cambria Math" panose="02040503050406030204" pitchFamily="18" charset="0"/>
                      </a:rPr>
                      <m:t>|+|</m:t>
                    </m:r>
                    <m:r>
                      <m:rPr>
                        <m:sty m:val="p"/>
                      </m:rPr>
                      <a:rPr lang="en-US" altLang="zh-CN" i="1" dirty="0">
                        <a:solidFill>
                          <a:srgbClr val="C00000"/>
                        </a:solidFill>
                        <a:latin typeface="Cambria Math" panose="02040503050406030204" pitchFamily="18" charset="0"/>
                      </a:rPr>
                      <m:t>yz</m:t>
                    </m:r>
                    <m:r>
                      <a:rPr lang="en-US" altLang="zh-CN" b="0" i="1" dirty="0" smtClean="0">
                        <a:solidFill>
                          <a:srgbClr val="C00000"/>
                        </a:solidFill>
                        <a:latin typeface="Cambria Math" panose="02040503050406030204" pitchFamily="18" charset="0"/>
                      </a:rPr>
                      <m:t>|</m:t>
                    </m:r>
                    <m:r>
                      <a:rPr lang="en-US" altLang="zh-CN" i="1" dirty="0">
                        <a:solidFill>
                          <a:srgbClr val="C00000"/>
                        </a:solidFill>
                        <a:latin typeface="Cambria Math" panose="02040503050406030204" pitchFamily="18" charset="0"/>
                      </a:rPr>
                      <m:t> </m:t>
                    </m:r>
                  </m:oMath>
                </a14:m>
                <a:endParaRPr lang="en-US" altLang="zh-CN" i="1" dirty="0">
                  <a:solidFill>
                    <a:srgbClr val="C00000"/>
                  </a:solidFill>
                  <a:latin typeface="Cambria Math" panose="02040503050406030204" pitchFamily="18" charset="0"/>
                </a:endParaRPr>
              </a:p>
              <a:p>
                <a14:m>
                  <m:oMath xmlns:m="http://schemas.openxmlformats.org/officeDocument/2006/math">
                    <m:sSub>
                      <m:sSubPr>
                        <m:ctrlPr>
                          <a:rPr lang="en-US" altLang="zh-CN" i="1" dirty="0" smtClean="0">
                            <a:solidFill>
                              <a:srgbClr val="C00000"/>
                            </a:solidFill>
                            <a:latin typeface="Cambria Math" panose="02040503050406030204" pitchFamily="18" charset="0"/>
                          </a:rPr>
                        </m:ctrlPr>
                      </m:sSubPr>
                      <m:e>
                        <m:r>
                          <a:rPr lang="en-US" altLang="zh-CN" i="1" dirty="0">
                            <a:solidFill>
                              <a:srgbClr val="C00000"/>
                            </a:solidFill>
                            <a:latin typeface="Cambria Math" panose="02040503050406030204" pitchFamily="18" charset="0"/>
                          </a:rPr>
                          <m:t>𝑑</m:t>
                        </m:r>
                      </m:e>
                      <m:sub>
                        <m:r>
                          <a:rPr lang="en-US" altLang="zh-CN" b="0" i="1" dirty="0" smtClean="0">
                            <a:solidFill>
                              <a:srgbClr val="C00000"/>
                            </a:solidFill>
                            <a:latin typeface="Cambria Math" panose="02040503050406030204" pitchFamily="18" charset="0"/>
                          </a:rPr>
                          <m:t>2</m:t>
                        </m:r>
                      </m:sub>
                    </m:sSub>
                    <m:r>
                      <a:rPr lang="en-US" altLang="zh-CN" b="0" i="1" dirty="0" smtClean="0">
                        <a:solidFill>
                          <a:srgbClr val="C00000"/>
                        </a:solidFill>
                        <a:latin typeface="Cambria Math" panose="02040503050406030204" pitchFamily="18" charset="0"/>
                      </a:rPr>
                      <m:t>=|</m:t>
                    </m:r>
                    <m:r>
                      <m:rPr>
                        <m:sty m:val="p"/>
                      </m:rPr>
                      <a:rPr lang="en-US" altLang="zh-CN" i="1" dirty="0">
                        <a:solidFill>
                          <a:srgbClr val="C00000"/>
                        </a:solidFill>
                        <a:latin typeface="Cambria Math" panose="02040503050406030204" pitchFamily="18" charset="0"/>
                      </a:rPr>
                      <m:t>xy</m:t>
                    </m:r>
                    <m:r>
                      <a:rPr lang="en-US" altLang="zh-CN" b="0" i="1" dirty="0" smtClean="0">
                        <a:solidFill>
                          <a:srgbClr val="C00000"/>
                        </a:solidFill>
                        <a:latin typeface="Cambria Math" panose="02040503050406030204" pitchFamily="18" charset="0"/>
                      </a:rPr>
                      <m:t>|</m:t>
                    </m:r>
                    <m:r>
                      <a:rPr lang="en-US" altLang="zh-CN" i="1" dirty="0">
                        <a:solidFill>
                          <a:srgbClr val="C00000"/>
                        </a:solidFill>
                        <a:latin typeface="Cambria Math" panose="02040503050406030204" pitchFamily="18" charset="0"/>
                      </a:rPr>
                      <m:t> </m:t>
                    </m:r>
                  </m:oMath>
                </a14:m>
                <a:endParaRPr lang="en-US" altLang="zh-CN" i="1" dirty="0">
                  <a:solidFill>
                    <a:srgbClr val="C00000"/>
                  </a:solidFill>
                  <a:latin typeface="Cambria Math" panose="02040503050406030204" pitchFamily="18" charset="0"/>
                </a:endParaRPr>
              </a:p>
              <a:p>
                <a14:m>
                  <m:oMath xmlns:m="http://schemas.openxmlformats.org/officeDocument/2006/math">
                    <m:sSub>
                      <m:sSubPr>
                        <m:ctrlPr>
                          <a:rPr lang="en-US" altLang="zh-CN" i="1" dirty="0" smtClean="0">
                            <a:solidFill>
                              <a:srgbClr val="C00000"/>
                            </a:solidFill>
                            <a:latin typeface="Cambria Math" panose="02040503050406030204" pitchFamily="18" charset="0"/>
                          </a:rPr>
                        </m:ctrlPr>
                      </m:sSubPr>
                      <m:e>
                        <m:r>
                          <a:rPr lang="en-US" altLang="zh-CN" i="1" dirty="0">
                            <a:solidFill>
                              <a:srgbClr val="C00000"/>
                            </a:solidFill>
                            <a:latin typeface="Cambria Math" panose="02040503050406030204" pitchFamily="18" charset="0"/>
                          </a:rPr>
                          <m:t>𝑑</m:t>
                        </m:r>
                      </m:e>
                      <m:sub>
                        <m:r>
                          <a:rPr lang="zh-CN" altLang="en-US" i="1" dirty="0" smtClean="0">
                            <a:solidFill>
                              <a:srgbClr val="C00000"/>
                            </a:solidFill>
                            <a:latin typeface="Cambria Math" panose="02040503050406030204" pitchFamily="18" charset="0"/>
                          </a:rPr>
                          <m:t>∞</m:t>
                        </m:r>
                      </m:sub>
                    </m:sSub>
                    <m:r>
                      <a:rPr lang="en-US" altLang="zh-CN" b="0" i="1" dirty="0" smtClean="0">
                        <a:solidFill>
                          <a:srgbClr val="C00000"/>
                        </a:solidFill>
                        <a:latin typeface="Cambria Math" panose="02040503050406030204" pitchFamily="18" charset="0"/>
                      </a:rPr>
                      <m:t>=|</m:t>
                    </m:r>
                    <m:r>
                      <m:rPr>
                        <m:sty m:val="p"/>
                      </m:rPr>
                      <a:rPr lang="en-US" altLang="zh-CN" i="1" dirty="0">
                        <a:solidFill>
                          <a:srgbClr val="C00000"/>
                        </a:solidFill>
                        <a:latin typeface="Cambria Math" panose="02040503050406030204" pitchFamily="18" charset="0"/>
                      </a:rPr>
                      <m:t>xz</m:t>
                    </m:r>
                    <m:r>
                      <a:rPr lang="en-US" altLang="zh-CN" b="0" i="1" dirty="0" smtClean="0">
                        <a:solidFill>
                          <a:srgbClr val="C00000"/>
                        </a:solidFill>
                        <a:latin typeface="Cambria Math" panose="02040503050406030204" pitchFamily="18" charset="0"/>
                      </a:rPr>
                      <m:t>|</m:t>
                    </m:r>
                  </m:oMath>
                </a14:m>
                <a:endParaRPr lang="zh-CN" altLang="en-US"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47" t="-2133"/>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49AE70B2-8BF9-45C0-BB95-33D1B9D3A854}" type="slidenum">
              <a:rPr lang="zh-CN" altLang="en-US" smtClean="0"/>
              <a:t>20</a:t>
            </a:fld>
            <a:endParaRPr lang="zh-CN" altLang="en-US"/>
          </a:p>
        </p:txBody>
      </p:sp>
      <p:pic>
        <p:nvPicPr>
          <p:cNvPr id="8" name="图片 7"/>
          <p:cNvPicPr>
            <a:picLocks noChangeAspect="1"/>
          </p:cNvPicPr>
          <p:nvPr/>
        </p:nvPicPr>
        <p:blipFill>
          <a:blip r:embed="rId4"/>
          <a:stretch>
            <a:fillRect/>
          </a:stretch>
        </p:blipFill>
        <p:spPr>
          <a:xfrm>
            <a:off x="383540" y="3780790"/>
            <a:ext cx="4991735" cy="2291080"/>
          </a:xfrm>
          <a:prstGeom prst="rect">
            <a:avLst/>
          </a:prstGeom>
        </p:spPr>
      </p:pic>
      <p:grpSp>
        <p:nvGrpSpPr>
          <p:cNvPr id="5" name="组合 4">
            <a:extLst>
              <a:ext uri="{FF2B5EF4-FFF2-40B4-BE49-F238E27FC236}">
                <a16:creationId xmlns:a16="http://schemas.microsoft.com/office/drawing/2014/main" id="{58A9E853-CE8E-6A14-200E-B697EA9A0441}"/>
              </a:ext>
            </a:extLst>
          </p:cNvPr>
          <p:cNvGrpSpPr/>
          <p:nvPr/>
        </p:nvGrpSpPr>
        <p:grpSpPr>
          <a:xfrm>
            <a:off x="5641340" y="2703376"/>
            <a:ext cx="3388995" cy="2824480"/>
            <a:chOff x="8761" y="4220"/>
            <a:chExt cx="5337" cy="4448"/>
          </a:xfrm>
        </p:grpSpPr>
        <p:cxnSp>
          <p:nvCxnSpPr>
            <p:cNvPr id="17" name="直接箭头连接符 3">
              <a:extLst>
                <a:ext uri="{FF2B5EF4-FFF2-40B4-BE49-F238E27FC236}">
                  <a16:creationId xmlns:a16="http://schemas.microsoft.com/office/drawing/2014/main" id="{8F028C3D-5380-DD52-1A41-C5E80167ED78}"/>
                </a:ext>
              </a:extLst>
            </p:cNvPr>
            <p:cNvCxnSpPr/>
            <p:nvPr/>
          </p:nvCxnSpPr>
          <p:spPr>
            <a:xfrm flipV="1">
              <a:off x="8761" y="8654"/>
              <a:ext cx="5337" cy="1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6">
              <a:extLst>
                <a:ext uri="{FF2B5EF4-FFF2-40B4-BE49-F238E27FC236}">
                  <a16:creationId xmlns:a16="http://schemas.microsoft.com/office/drawing/2014/main" id="{3F1AB9A1-9C02-ED7B-4B4C-A59D0CB2A591}"/>
                </a:ext>
              </a:extLst>
            </p:cNvPr>
            <p:cNvCxnSpPr/>
            <p:nvPr/>
          </p:nvCxnSpPr>
          <p:spPr>
            <a:xfrm flipH="1" flipV="1">
              <a:off x="8762" y="4220"/>
              <a:ext cx="14" cy="443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 name="椭圆 20">
              <a:extLst>
                <a:ext uri="{FF2B5EF4-FFF2-40B4-BE49-F238E27FC236}">
                  <a16:creationId xmlns:a16="http://schemas.microsoft.com/office/drawing/2014/main" id="{634479FB-9AEC-2CDC-D47E-15124029938A}"/>
                </a:ext>
              </a:extLst>
            </p:cNvPr>
            <p:cNvSpPr/>
            <p:nvPr/>
          </p:nvSpPr>
          <p:spPr>
            <a:xfrm>
              <a:off x="10944" y="6824"/>
              <a:ext cx="222" cy="2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CD2822F-5416-7741-EABA-7B30CAD4692D}"/>
                </a:ext>
              </a:extLst>
            </p:cNvPr>
            <p:cNvSpPr/>
            <p:nvPr/>
          </p:nvSpPr>
          <p:spPr>
            <a:xfrm>
              <a:off x="13048" y="4870"/>
              <a:ext cx="222" cy="2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1F4A9CF-6024-676C-60CF-750C07E45CEA}"/>
                </a:ext>
              </a:extLst>
            </p:cNvPr>
            <p:cNvSpPr/>
            <p:nvPr/>
          </p:nvSpPr>
          <p:spPr>
            <a:xfrm>
              <a:off x="13048" y="6824"/>
              <a:ext cx="222" cy="2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80BEB58-1241-6EFB-1963-B22A86E974AA}"/>
                </a:ext>
              </a:extLst>
            </p:cNvPr>
            <p:cNvSpPr txBox="1"/>
            <p:nvPr/>
          </p:nvSpPr>
          <p:spPr>
            <a:xfrm>
              <a:off x="10569" y="6963"/>
              <a:ext cx="375" cy="725"/>
            </a:xfrm>
            <a:prstGeom prst="rect">
              <a:avLst/>
            </a:prstGeom>
            <a:noFill/>
          </p:spPr>
          <p:txBody>
            <a:bodyPr wrap="square" rtlCol="0">
              <a:spAutoFit/>
            </a:bodyPr>
            <a:lstStyle/>
            <a:p>
              <a:r>
                <a:rPr lang="en-US" altLang="zh-CN" sz="2400"/>
                <a:t>x</a:t>
              </a:r>
            </a:p>
          </p:txBody>
        </p:sp>
        <p:sp>
          <p:nvSpPr>
            <p:cNvPr id="25" name="文本框 24">
              <a:extLst>
                <a:ext uri="{FF2B5EF4-FFF2-40B4-BE49-F238E27FC236}">
                  <a16:creationId xmlns:a16="http://schemas.microsoft.com/office/drawing/2014/main" id="{49236B64-AA60-7831-436B-51B53D5D1CF4}"/>
                </a:ext>
              </a:extLst>
            </p:cNvPr>
            <p:cNvSpPr txBox="1"/>
            <p:nvPr/>
          </p:nvSpPr>
          <p:spPr>
            <a:xfrm>
              <a:off x="12895" y="6963"/>
              <a:ext cx="375" cy="725"/>
            </a:xfrm>
            <a:prstGeom prst="rect">
              <a:avLst/>
            </a:prstGeom>
            <a:noFill/>
          </p:spPr>
          <p:txBody>
            <a:bodyPr wrap="square" rtlCol="0">
              <a:spAutoFit/>
            </a:bodyPr>
            <a:lstStyle/>
            <a:p>
              <a:r>
                <a:rPr lang="en-US" altLang="zh-CN" sz="2400"/>
                <a:t>z</a:t>
              </a:r>
            </a:p>
          </p:txBody>
        </p:sp>
        <p:sp>
          <p:nvSpPr>
            <p:cNvPr id="26" name="文本框 25">
              <a:extLst>
                <a:ext uri="{FF2B5EF4-FFF2-40B4-BE49-F238E27FC236}">
                  <a16:creationId xmlns:a16="http://schemas.microsoft.com/office/drawing/2014/main" id="{BAF988E6-1EA5-7B08-A165-936E1F6986C0}"/>
                </a:ext>
              </a:extLst>
            </p:cNvPr>
            <p:cNvSpPr txBox="1"/>
            <p:nvPr/>
          </p:nvSpPr>
          <p:spPr>
            <a:xfrm>
              <a:off x="12673" y="4395"/>
              <a:ext cx="375" cy="725"/>
            </a:xfrm>
            <a:prstGeom prst="rect">
              <a:avLst/>
            </a:prstGeom>
            <a:noFill/>
          </p:spPr>
          <p:txBody>
            <a:bodyPr wrap="square" rtlCol="0">
              <a:spAutoFit/>
            </a:bodyPr>
            <a:lstStyle/>
            <a:p>
              <a:r>
                <a:rPr lang="en-US" altLang="zh-CN" sz="2400"/>
                <a:t>y</a:t>
              </a:r>
            </a:p>
          </p:txBody>
        </p:sp>
        <p:cxnSp>
          <p:nvCxnSpPr>
            <p:cNvPr id="27" name="直接连接符 14">
              <a:extLst>
                <a:ext uri="{FF2B5EF4-FFF2-40B4-BE49-F238E27FC236}">
                  <a16:creationId xmlns:a16="http://schemas.microsoft.com/office/drawing/2014/main" id="{39131DA8-FBE4-8F6F-2577-0B7F6C966E45}"/>
                </a:ext>
              </a:extLst>
            </p:cNvPr>
            <p:cNvCxnSpPr>
              <a:stCxn id="21" idx="7"/>
            </p:cNvCxnSpPr>
            <p:nvPr/>
          </p:nvCxnSpPr>
          <p:spPr>
            <a:xfrm flipV="1">
              <a:off x="11133" y="5072"/>
              <a:ext cx="1987" cy="1789"/>
            </a:xfrm>
            <a:prstGeom prst="line">
              <a:avLst/>
            </a:prstGeom>
            <a:ln w="1270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28" name="直接连接符 15">
              <a:extLst>
                <a:ext uri="{FF2B5EF4-FFF2-40B4-BE49-F238E27FC236}">
                  <a16:creationId xmlns:a16="http://schemas.microsoft.com/office/drawing/2014/main" id="{5BB0F4FB-7D10-3505-1E9A-28FD70B8979C}"/>
                </a:ext>
              </a:extLst>
            </p:cNvPr>
            <p:cNvCxnSpPr/>
            <p:nvPr/>
          </p:nvCxnSpPr>
          <p:spPr>
            <a:xfrm flipH="1" flipV="1">
              <a:off x="13131" y="5086"/>
              <a:ext cx="9" cy="1775"/>
            </a:xfrm>
            <a:prstGeom prst="line">
              <a:avLst/>
            </a:prstGeom>
            <a:ln w="12700" cmpd="sng">
              <a:solidFill>
                <a:schemeClr val="accent1">
                  <a:shade val="50000"/>
                </a:schemeClr>
              </a:solidFill>
              <a:prstDash val="dash"/>
            </a:ln>
          </p:spPr>
          <p:style>
            <a:lnRef idx="2">
              <a:schemeClr val="accent1"/>
            </a:lnRef>
            <a:fillRef idx="0">
              <a:srgbClr val="FFFFFF"/>
            </a:fillRef>
            <a:effectRef idx="0">
              <a:srgbClr val="FFFFFF"/>
            </a:effectRef>
            <a:fontRef idx="minor">
              <a:schemeClr val="tx1"/>
            </a:fontRef>
          </p:style>
        </p:cxnSp>
        <p:sp>
          <p:nvSpPr>
            <p:cNvPr id="29" name="文本框 28">
              <a:extLst>
                <a:ext uri="{FF2B5EF4-FFF2-40B4-BE49-F238E27FC236}">
                  <a16:creationId xmlns:a16="http://schemas.microsoft.com/office/drawing/2014/main" id="{BCC4E6E2-53C9-E783-3937-97D5A48D96B2}"/>
                </a:ext>
              </a:extLst>
            </p:cNvPr>
            <p:cNvSpPr txBox="1"/>
            <p:nvPr/>
          </p:nvSpPr>
          <p:spPr>
            <a:xfrm>
              <a:off x="12286" y="6494"/>
              <a:ext cx="854" cy="483"/>
            </a:xfrm>
            <a:prstGeom prst="rect">
              <a:avLst/>
            </a:prstGeom>
            <a:noFill/>
          </p:spPr>
          <p:txBody>
            <a:bodyPr wrap="square" rtlCol="0">
              <a:spAutoFit/>
            </a:bodyPr>
            <a:lstStyle/>
            <a:p>
              <a:r>
                <a:rPr lang="zh-CN" altLang="en-US" sz="1400" dirty="0"/>
                <a:t>直角</a:t>
              </a:r>
            </a:p>
          </p:txBody>
        </p:sp>
      </p:grpSp>
      <p:cxnSp>
        <p:nvCxnSpPr>
          <p:cNvPr id="30" name="直接连接符 15">
            <a:extLst>
              <a:ext uri="{FF2B5EF4-FFF2-40B4-BE49-F238E27FC236}">
                <a16:creationId xmlns:a16="http://schemas.microsoft.com/office/drawing/2014/main" id="{51A46AD8-C9DF-3CA0-AAF0-B2944169EBEE}"/>
              </a:ext>
            </a:extLst>
          </p:cNvPr>
          <p:cNvCxnSpPr>
            <a:cxnSpLocks/>
          </p:cNvCxnSpPr>
          <p:nvPr/>
        </p:nvCxnSpPr>
        <p:spPr>
          <a:xfrm flipH="1" flipV="1">
            <a:off x="7168515" y="4436291"/>
            <a:ext cx="1216978" cy="8890"/>
          </a:xfrm>
          <a:prstGeom prst="line">
            <a:avLst/>
          </a:prstGeom>
          <a:ln w="12700" cmpd="sng">
            <a:solidFill>
              <a:schemeClr val="accent1">
                <a:shade val="50000"/>
              </a:schemeClr>
            </a:solidFill>
            <a:prstDash val="dash"/>
          </a:ln>
        </p:spPr>
        <p:style>
          <a:lnRef idx="2">
            <a:schemeClr val="accent1"/>
          </a:lnRef>
          <a:fillRef idx="0">
            <a:srgbClr val="FFFFFF"/>
          </a:fillRef>
          <a:effectRef idx="0">
            <a:srgbClr val="FFFFFF"/>
          </a:effectRef>
          <a:fontRef idx="minor">
            <a:schemeClr val="tx1"/>
          </a:fontRef>
        </p:style>
      </p:cxnSp>
      <p:sp>
        <p:nvSpPr>
          <p:cNvPr id="31" name="文本框 30">
            <a:extLst>
              <a:ext uri="{FF2B5EF4-FFF2-40B4-BE49-F238E27FC236}">
                <a16:creationId xmlns:a16="http://schemas.microsoft.com/office/drawing/2014/main" id="{C4CA5DAE-BED8-B451-E0CD-39AE91E4494C}"/>
              </a:ext>
            </a:extLst>
          </p:cNvPr>
          <p:cNvSpPr txBox="1"/>
          <p:nvPr/>
        </p:nvSpPr>
        <p:spPr>
          <a:xfrm>
            <a:off x="5820410" y="4970246"/>
            <a:ext cx="1725930" cy="369332"/>
          </a:xfrm>
          <a:prstGeom prst="rect">
            <a:avLst/>
          </a:prstGeom>
          <a:noFill/>
        </p:spPr>
        <p:txBody>
          <a:bodyPr wrap="square">
            <a:spAutoFit/>
          </a:bodyPr>
          <a:lstStyle/>
          <a:p>
            <a:r>
              <a:rPr lang="zh-CN" altLang="en-US" dirty="0"/>
              <a:t>二维向量空间</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生产环境的需求</a:t>
            </a:r>
            <a:endParaRPr lang="zh-CN" altLang="en-US" dirty="0"/>
          </a:p>
        </p:txBody>
      </p:sp>
      <p:sp>
        <p:nvSpPr>
          <p:cNvPr id="3" name="内容占位符 2"/>
          <p:cNvSpPr>
            <a:spLocks noGrp="1"/>
          </p:cNvSpPr>
          <p:nvPr>
            <p:ph idx="1"/>
          </p:nvPr>
        </p:nvSpPr>
        <p:spPr/>
        <p:txBody>
          <a:bodyPr>
            <a:normAutofit/>
          </a:bodyPr>
          <a:lstStyle/>
          <a:p>
            <a:pPr lvl="0"/>
            <a:r>
              <a:rPr lang="zh-CN" altLang="en-US" b="0" i="0" dirty="0">
                <a:solidFill>
                  <a:srgbClr val="1F2328"/>
                </a:solidFill>
                <a:effectLst/>
                <a:latin typeface="-apple-system"/>
              </a:rPr>
              <a:t>分布式</a:t>
            </a:r>
            <a:endParaRPr lang="en-US" altLang="zh-CN" b="0" i="0" dirty="0">
              <a:solidFill>
                <a:srgbClr val="1F2328"/>
              </a:solidFill>
              <a:effectLst/>
              <a:latin typeface="-apple-system"/>
            </a:endParaRPr>
          </a:p>
          <a:p>
            <a:pPr lvl="1"/>
            <a:r>
              <a:rPr lang="zh-CN" altLang="en-US" b="0" i="0" dirty="0">
                <a:solidFill>
                  <a:srgbClr val="1F2328"/>
                </a:solidFill>
                <a:effectLst/>
                <a:latin typeface="-apple-system"/>
              </a:rPr>
              <a:t>假设 </a:t>
            </a:r>
            <a:r>
              <a:rPr lang="en-US" altLang="zh-CN" b="0" i="0" dirty="0">
                <a:solidFill>
                  <a:srgbClr val="1F2328"/>
                </a:solidFill>
                <a:effectLst/>
                <a:latin typeface="-apple-system"/>
              </a:rPr>
              <a:t>100 </a:t>
            </a:r>
            <a:r>
              <a:rPr lang="zh-CN" altLang="en-US" b="0" i="0" dirty="0">
                <a:solidFill>
                  <a:srgbClr val="1F2328"/>
                </a:solidFill>
                <a:effectLst/>
                <a:latin typeface="-apple-system"/>
              </a:rPr>
              <a:t>亿的向量数据，一台机器放不下这么多的数据，需要多台机器此时数据应该如何划分，如何分别计算再返回最终结果</a:t>
            </a:r>
          </a:p>
          <a:p>
            <a:pPr lvl="0"/>
            <a:r>
              <a:rPr lang="zh-CN" altLang="en-US" b="0" i="0" dirty="0">
                <a:solidFill>
                  <a:srgbClr val="1F2328"/>
                </a:solidFill>
                <a:effectLst/>
                <a:latin typeface="-apple-system"/>
              </a:rPr>
              <a:t>性能表现</a:t>
            </a:r>
            <a:endParaRPr lang="en-US" altLang="zh-CN" b="0" i="0" dirty="0">
              <a:solidFill>
                <a:srgbClr val="1F2328"/>
              </a:solidFill>
              <a:effectLst/>
              <a:latin typeface="-apple-system"/>
            </a:endParaRPr>
          </a:p>
          <a:p>
            <a:pPr lvl="1"/>
            <a:r>
              <a:rPr lang="zh-CN" altLang="en-US" b="0" i="0" dirty="0">
                <a:solidFill>
                  <a:srgbClr val="1F2328"/>
                </a:solidFill>
                <a:effectLst/>
                <a:latin typeface="-apple-system"/>
              </a:rPr>
              <a:t>假设 </a:t>
            </a:r>
            <a:r>
              <a:rPr lang="en-US" altLang="zh-CN" b="0" i="0" dirty="0">
                <a:solidFill>
                  <a:srgbClr val="1F2328"/>
                </a:solidFill>
                <a:effectLst/>
                <a:latin typeface="-apple-system"/>
              </a:rPr>
              <a:t>100 </a:t>
            </a:r>
            <a:r>
              <a:rPr lang="zh-CN" altLang="en-US" b="0" i="0" dirty="0">
                <a:solidFill>
                  <a:srgbClr val="1F2328"/>
                </a:solidFill>
                <a:effectLst/>
                <a:latin typeface="-apple-system"/>
              </a:rPr>
              <a:t>亿的向量数据，检索性能如何保证，数据更新后如何保证及时的检索</a:t>
            </a:r>
          </a:p>
          <a:p>
            <a:pPr lvl="0"/>
            <a:r>
              <a:rPr lang="zh-CN" altLang="en-US" b="0" i="0" dirty="0">
                <a:solidFill>
                  <a:srgbClr val="1F2328"/>
                </a:solidFill>
                <a:effectLst/>
                <a:latin typeface="-apple-system"/>
              </a:rPr>
              <a:t>高可用</a:t>
            </a:r>
            <a:endParaRPr lang="en-US" altLang="zh-CN" b="0" i="0" dirty="0">
              <a:solidFill>
                <a:srgbClr val="1F2328"/>
              </a:solidFill>
              <a:effectLst/>
              <a:latin typeface="-apple-system"/>
            </a:endParaRPr>
          </a:p>
          <a:p>
            <a:pPr lvl="1"/>
            <a:r>
              <a:rPr lang="zh-CN" altLang="en-US" b="0" i="0" dirty="0">
                <a:solidFill>
                  <a:srgbClr val="1F2328"/>
                </a:solidFill>
                <a:effectLst/>
                <a:latin typeface="-apple-system"/>
              </a:rPr>
              <a:t>向量检索系统如何保证高可用性，服务不能中断，数据不能丢失</a:t>
            </a:r>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200</a:t>
            </a:fld>
            <a:endParaRPr lang="zh-CN" alt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商用向量数据库</a:t>
            </a:r>
            <a:r>
              <a:rPr lang="en-US" altLang="zh-CN">
                <a:sym typeface="+mn-ea"/>
              </a:rPr>
              <a:t>Milvus</a:t>
            </a:r>
            <a:r>
              <a:rPr lang="zh-CN" altLang="en-US"/>
              <a:t>的架构</a:t>
            </a:r>
            <a:endParaRPr lang="en-US" altLang="zh-CN"/>
          </a:p>
        </p:txBody>
      </p:sp>
      <p:pic>
        <p:nvPicPr>
          <p:cNvPr id="5" name="图片 4"/>
          <p:cNvPicPr/>
          <p:nvPr/>
        </p:nvPicPr>
        <p:blipFill>
          <a:blip r:embed="rId2"/>
          <a:stretch>
            <a:fillRect/>
          </a:stretch>
        </p:blipFill>
        <p:spPr>
          <a:xfrm>
            <a:off x="99060" y="2129155"/>
            <a:ext cx="8945245" cy="4326255"/>
          </a:xfrm>
          <a:prstGeom prst="rect">
            <a:avLst/>
          </a:prstGeom>
        </p:spPr>
      </p:pic>
      <p:sp>
        <p:nvSpPr>
          <p:cNvPr id="6" name="内容占位符 5"/>
          <p:cNvSpPr>
            <a:spLocks noGrp="1"/>
          </p:cNvSpPr>
          <p:nvPr>
            <p:ph idx="1"/>
          </p:nvPr>
        </p:nvSpPr>
        <p:spPr/>
        <p:txBody>
          <a:bodyPr/>
          <a:lstStyle/>
          <a:p>
            <a:r>
              <a:rPr lang="zh-CN" altLang="en-US">
                <a:sym typeface="+mn-ea"/>
              </a:rPr>
              <a:t>四层：访问层、协调器服务、工作节点和存储</a:t>
            </a:r>
            <a:endParaRPr lang="zh-CN" altLang="en-US"/>
          </a:p>
        </p:txBody>
      </p:sp>
      <p:sp>
        <p:nvSpPr>
          <p:cNvPr id="3" name="灯片编号占位符 2"/>
          <p:cNvSpPr>
            <a:spLocks noGrp="1"/>
          </p:cNvSpPr>
          <p:nvPr>
            <p:ph type="sldNum" sz="quarter" idx="12"/>
          </p:nvPr>
        </p:nvSpPr>
        <p:spPr/>
        <p:txBody>
          <a:bodyPr/>
          <a:lstStyle/>
          <a:p>
            <a:fld id="{49AE70B2-8BF9-45C0-BB95-33D1B9D3A854}" type="slidenum">
              <a:rPr lang="zh-CN" altLang="en-US" smtClean="0"/>
              <a:t>201</a:t>
            </a:fld>
            <a:endParaRPr lang="zh-CN" alt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Milvus</a:t>
            </a:r>
            <a:r>
              <a:rPr lang="zh-CN" altLang="en-US">
                <a:sym typeface="+mn-ea"/>
              </a:rPr>
              <a:t>的</a:t>
            </a:r>
            <a:r>
              <a:rPr lang="en-US" altLang="zh-CN">
                <a:sym typeface="+mn-ea"/>
              </a:rPr>
              <a:t>4</a:t>
            </a:r>
            <a:r>
              <a:rPr lang="zh-CN" altLang="en-US">
                <a:sym typeface="+mn-ea"/>
              </a:rPr>
              <a:t>层架构</a:t>
            </a:r>
            <a:endParaRPr lang="zh-CN" altLang="en-US"/>
          </a:p>
        </p:txBody>
      </p:sp>
      <p:sp>
        <p:nvSpPr>
          <p:cNvPr id="3" name="内容占位符 2"/>
          <p:cNvSpPr>
            <a:spLocks noGrp="1"/>
          </p:cNvSpPr>
          <p:nvPr>
            <p:ph idx="1"/>
          </p:nvPr>
        </p:nvSpPr>
        <p:spPr/>
        <p:txBody>
          <a:bodyPr/>
          <a:lstStyle/>
          <a:p>
            <a:r>
              <a:rPr lang="zh-CN" altLang="en-US" dirty="0">
                <a:solidFill>
                  <a:srgbClr val="C00000"/>
                </a:solidFill>
                <a:sym typeface="+mn-ea"/>
              </a:rPr>
              <a:t>访问层</a:t>
            </a:r>
            <a:r>
              <a:rPr lang="zh-CN" altLang="en-US" dirty="0">
                <a:sym typeface="+mn-ea"/>
              </a:rPr>
              <a:t>：由一组无状态的代理组成，是系统的前端层和用户的终端</a:t>
            </a:r>
          </a:p>
          <a:p>
            <a:r>
              <a:rPr lang="zh-CN" altLang="en-US" dirty="0">
                <a:solidFill>
                  <a:srgbClr val="C00000"/>
                </a:solidFill>
                <a:sym typeface="+mn-ea"/>
              </a:rPr>
              <a:t>协调器服务</a:t>
            </a:r>
            <a:r>
              <a:rPr lang="zh-CN" altLang="en-US" dirty="0">
                <a:sym typeface="+mn-ea"/>
              </a:rPr>
              <a:t>：将任务分配给工作节点，充当系统的大脑</a:t>
            </a:r>
          </a:p>
          <a:p>
            <a:r>
              <a:rPr lang="zh-CN" altLang="en-US" dirty="0">
                <a:solidFill>
                  <a:srgbClr val="C00000"/>
                </a:solidFill>
                <a:sym typeface="+mn-ea"/>
              </a:rPr>
              <a:t>工作节点</a:t>
            </a:r>
            <a:r>
              <a:rPr lang="zh-CN" altLang="en-US" dirty="0">
                <a:sym typeface="+mn-ea"/>
              </a:rPr>
              <a:t>：是系统的执行者。工作节点是通过协调器服务中的指令执行来自代理的数据操作语言（DML）命令的无状态节点</a:t>
            </a:r>
          </a:p>
          <a:p>
            <a:r>
              <a:rPr lang="zh-CN" altLang="en-US" dirty="0">
                <a:solidFill>
                  <a:srgbClr val="C00000"/>
                </a:solidFill>
                <a:sym typeface="+mn-ea"/>
              </a:rPr>
              <a:t>存储</a:t>
            </a:r>
            <a:r>
              <a:rPr lang="zh-CN" altLang="en-US" dirty="0">
                <a:sym typeface="+mn-ea"/>
              </a:rPr>
              <a:t>：是系统的骨干，负责数据持久化</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202</a:t>
            </a:fld>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solidFill>
                  <a:srgbClr val="1F2328"/>
                </a:solidFill>
                <a:effectLst/>
                <a:latin typeface="-apple-system"/>
                <a:sym typeface="+mn-ea"/>
              </a:rPr>
              <a:t>向量数据库分类</a:t>
            </a:r>
            <a:endParaRPr lang="zh-CN" altLang="en-US" i="0" dirty="0">
              <a:solidFill>
                <a:srgbClr val="1F2328"/>
              </a:solidFill>
              <a:effectLst/>
              <a:latin typeface="-apple-system"/>
            </a:endParaRPr>
          </a:p>
        </p:txBody>
      </p:sp>
      <p:sp>
        <p:nvSpPr>
          <p:cNvPr id="3" name="内容占位符 2"/>
          <p:cNvSpPr>
            <a:spLocks noGrp="1"/>
          </p:cNvSpPr>
          <p:nvPr>
            <p:ph idx="1"/>
          </p:nvPr>
        </p:nvSpPr>
        <p:spPr/>
        <p:txBody>
          <a:bodyPr>
            <a:normAutofit/>
          </a:bodyPr>
          <a:lstStyle/>
          <a:p>
            <a:pPr lvl="0"/>
            <a:r>
              <a:rPr lang="en-US" altLang="zh-CN" i="0" dirty="0">
                <a:solidFill>
                  <a:srgbClr val="1F2328"/>
                </a:solidFill>
                <a:effectLst/>
                <a:latin typeface="-apple-system"/>
              </a:rPr>
              <a:t>1</a:t>
            </a:r>
            <a:r>
              <a:rPr lang="zh-CN" altLang="en-US" i="0" dirty="0">
                <a:solidFill>
                  <a:srgbClr val="1F2328"/>
                </a:solidFill>
                <a:effectLst/>
                <a:latin typeface="-apple-system"/>
              </a:rPr>
              <a:t>）基于原有数据库拓展</a:t>
            </a:r>
            <a:endParaRPr lang="en-US" altLang="zh-CN" i="0" dirty="0">
              <a:solidFill>
                <a:srgbClr val="1F2328"/>
              </a:solidFill>
              <a:effectLst/>
              <a:latin typeface="-apple-system"/>
            </a:endParaRPr>
          </a:p>
          <a:p>
            <a:pPr lvl="1"/>
            <a:r>
              <a:rPr lang="zh-CN" altLang="en-US" i="0" dirty="0">
                <a:solidFill>
                  <a:srgbClr val="1F2328"/>
                </a:solidFill>
                <a:effectLst/>
                <a:latin typeface="-apple-system"/>
              </a:rPr>
              <a:t>这种一般是原有 </a:t>
            </a:r>
            <a:r>
              <a:rPr lang="en-US" altLang="zh-CN" i="0" dirty="0">
                <a:solidFill>
                  <a:srgbClr val="1F2328"/>
                </a:solidFill>
                <a:effectLst/>
                <a:latin typeface="-apple-system"/>
              </a:rPr>
              <a:t>TP</a:t>
            </a:r>
            <a:r>
              <a:rPr lang="zh-CN" altLang="en-US" i="0" dirty="0">
                <a:solidFill>
                  <a:srgbClr val="1F2328"/>
                </a:solidFill>
                <a:effectLst/>
                <a:latin typeface="-apple-system"/>
              </a:rPr>
              <a:t>、</a:t>
            </a:r>
            <a:r>
              <a:rPr lang="en-US" altLang="zh-CN" i="0" dirty="0">
                <a:solidFill>
                  <a:srgbClr val="1F2328"/>
                </a:solidFill>
                <a:effectLst/>
                <a:latin typeface="-apple-system"/>
              </a:rPr>
              <a:t>AP</a:t>
            </a:r>
            <a:r>
              <a:rPr lang="zh-CN" altLang="en-US" i="0" dirty="0">
                <a:solidFill>
                  <a:srgbClr val="1F2328"/>
                </a:solidFill>
                <a:effectLst/>
                <a:latin typeface="-apple-system"/>
              </a:rPr>
              <a:t>、</a:t>
            </a:r>
            <a:r>
              <a:rPr lang="en-US" altLang="zh-CN" i="0" dirty="0">
                <a:solidFill>
                  <a:srgbClr val="1F2328"/>
                </a:solidFill>
                <a:effectLst/>
                <a:latin typeface="-apple-system"/>
              </a:rPr>
              <a:t>HTAP </a:t>
            </a:r>
            <a:r>
              <a:rPr lang="zh-CN" altLang="en-US" i="0" dirty="0">
                <a:solidFill>
                  <a:srgbClr val="1F2328"/>
                </a:solidFill>
                <a:effectLst/>
                <a:latin typeface="-apple-system"/>
              </a:rPr>
              <a:t>的拓展，有的选择增加插件的方式，有的是增加数据类型等等</a:t>
            </a:r>
          </a:p>
          <a:p>
            <a:pPr lvl="1"/>
            <a:r>
              <a:rPr lang="zh-CN" altLang="en-US" i="0" dirty="0">
                <a:solidFill>
                  <a:srgbClr val="1F2328"/>
                </a:solidFill>
                <a:effectLst/>
                <a:latin typeface="-apple-system"/>
              </a:rPr>
              <a:t>例如：</a:t>
            </a:r>
            <a:r>
              <a:rPr lang="en-US" altLang="zh-CN" i="0" dirty="0">
                <a:solidFill>
                  <a:srgbClr val="1F2328"/>
                </a:solidFill>
                <a:effectLst/>
                <a:latin typeface="-apple-system"/>
              </a:rPr>
              <a:t>Oracle</a:t>
            </a:r>
            <a:r>
              <a:rPr lang="zh-CN" altLang="en-US" i="0" dirty="0">
                <a:solidFill>
                  <a:srgbClr val="1F2328"/>
                </a:solidFill>
                <a:effectLst/>
                <a:latin typeface="-apple-system"/>
              </a:rPr>
              <a:t>、</a:t>
            </a:r>
            <a:r>
              <a:rPr lang="en-US" altLang="zh-CN" i="0" dirty="0" err="1">
                <a:solidFill>
                  <a:srgbClr val="1F2328"/>
                </a:solidFill>
                <a:effectLst/>
                <a:latin typeface="-apple-system"/>
              </a:rPr>
              <a:t>PGvector</a:t>
            </a:r>
            <a:r>
              <a:rPr lang="zh-CN" altLang="en-US" i="0" dirty="0">
                <a:solidFill>
                  <a:srgbClr val="1F2328"/>
                </a:solidFill>
                <a:effectLst/>
                <a:latin typeface="-apple-system"/>
              </a:rPr>
              <a:t>、</a:t>
            </a:r>
            <a:r>
              <a:rPr lang="en-US" altLang="zh-CN" i="0" dirty="0" err="1">
                <a:solidFill>
                  <a:srgbClr val="1F2328"/>
                </a:solidFill>
                <a:effectLst/>
                <a:latin typeface="-apple-system"/>
              </a:rPr>
              <a:t>Oceanbase</a:t>
            </a:r>
            <a:r>
              <a:rPr lang="zh-CN" altLang="en-US" i="0" dirty="0">
                <a:solidFill>
                  <a:srgbClr val="1F2328"/>
                </a:solidFill>
                <a:effectLst/>
                <a:latin typeface="-apple-system"/>
              </a:rPr>
              <a:t>、</a:t>
            </a:r>
            <a:r>
              <a:rPr lang="en-US" altLang="zh-CN" i="0" dirty="0" err="1">
                <a:solidFill>
                  <a:srgbClr val="1F2328"/>
                </a:solidFill>
                <a:effectLst/>
                <a:latin typeface="-apple-system"/>
              </a:rPr>
              <a:t>TiDB</a:t>
            </a:r>
            <a:r>
              <a:rPr lang="zh-CN" altLang="en-US" i="0" dirty="0">
                <a:solidFill>
                  <a:srgbClr val="1F2328"/>
                </a:solidFill>
                <a:effectLst/>
                <a:latin typeface="-apple-system"/>
              </a:rPr>
              <a:t>、</a:t>
            </a:r>
            <a:r>
              <a:rPr lang="en-US" altLang="zh-CN" i="0" dirty="0" err="1">
                <a:solidFill>
                  <a:srgbClr val="1F2328"/>
                </a:solidFill>
                <a:effectLst/>
                <a:latin typeface="-apple-system"/>
              </a:rPr>
              <a:t>MySCALE</a:t>
            </a:r>
            <a:r>
              <a:rPr lang="zh-CN" altLang="en-US" i="0" dirty="0">
                <a:solidFill>
                  <a:srgbClr val="1F2328"/>
                </a:solidFill>
                <a:effectLst/>
                <a:latin typeface="-apple-system"/>
              </a:rPr>
              <a:t>、</a:t>
            </a:r>
            <a:r>
              <a:rPr lang="en-US" altLang="zh-CN" i="0" dirty="0" err="1">
                <a:solidFill>
                  <a:srgbClr val="1F2328"/>
                </a:solidFill>
                <a:effectLst/>
                <a:latin typeface="-apple-system"/>
              </a:rPr>
              <a:t>DuckDB</a:t>
            </a:r>
            <a:r>
              <a:rPr lang="zh-CN" altLang="en-US" i="0" dirty="0">
                <a:solidFill>
                  <a:srgbClr val="1F2328"/>
                </a:solidFill>
                <a:effectLst/>
                <a:latin typeface="-apple-system"/>
              </a:rPr>
              <a:t>等</a:t>
            </a:r>
            <a:endParaRPr lang="en-US" altLang="zh-CN" i="0" dirty="0">
              <a:solidFill>
                <a:srgbClr val="1F2328"/>
              </a:solidFill>
              <a:effectLst/>
              <a:latin typeface="-apple-system"/>
            </a:endParaRPr>
          </a:p>
          <a:p>
            <a:pPr lvl="0"/>
            <a:r>
              <a:rPr lang="en-US" altLang="zh-CN" i="0" dirty="0">
                <a:solidFill>
                  <a:srgbClr val="1F2328"/>
                </a:solidFill>
                <a:effectLst/>
                <a:latin typeface="-apple-system"/>
              </a:rPr>
              <a:t>2</a:t>
            </a:r>
            <a:r>
              <a:rPr lang="zh-CN" altLang="en-US" i="0" dirty="0">
                <a:solidFill>
                  <a:srgbClr val="1F2328"/>
                </a:solidFill>
                <a:effectLst/>
                <a:latin typeface="-apple-system"/>
              </a:rPr>
              <a:t>）基于原有数据系统拓展</a:t>
            </a:r>
            <a:endParaRPr lang="en-US" altLang="zh-CN" i="0" dirty="0">
              <a:solidFill>
                <a:srgbClr val="1F2328"/>
              </a:solidFill>
              <a:effectLst/>
              <a:latin typeface="-apple-system"/>
            </a:endParaRPr>
          </a:p>
          <a:p>
            <a:pPr lvl="1"/>
            <a:r>
              <a:rPr lang="zh-CN" altLang="en-US" i="0" dirty="0">
                <a:solidFill>
                  <a:srgbClr val="1F2328"/>
                </a:solidFill>
                <a:effectLst/>
                <a:latin typeface="-apple-system"/>
              </a:rPr>
              <a:t>这种一般是数据仓库，数据湖，或者 </a:t>
            </a:r>
            <a:r>
              <a:rPr lang="en-US" altLang="zh-CN" i="0" dirty="0">
                <a:solidFill>
                  <a:srgbClr val="1F2328"/>
                </a:solidFill>
                <a:effectLst/>
                <a:latin typeface="-apple-system"/>
              </a:rPr>
              <a:t>NoSQL </a:t>
            </a:r>
            <a:r>
              <a:rPr lang="zh-CN" altLang="en-US" i="0" dirty="0">
                <a:solidFill>
                  <a:srgbClr val="1F2328"/>
                </a:solidFill>
                <a:effectLst/>
                <a:latin typeface="-apple-system"/>
              </a:rPr>
              <a:t>的拓展</a:t>
            </a:r>
          </a:p>
          <a:p>
            <a:pPr lvl="1"/>
            <a:r>
              <a:rPr lang="zh-CN" altLang="en-US" i="0" dirty="0">
                <a:solidFill>
                  <a:srgbClr val="1F2328"/>
                </a:solidFill>
                <a:effectLst/>
                <a:latin typeface="-apple-system"/>
              </a:rPr>
              <a:t>例如：</a:t>
            </a:r>
            <a:r>
              <a:rPr lang="en-US" altLang="zh-CN" i="0" dirty="0">
                <a:solidFill>
                  <a:srgbClr val="1F2328"/>
                </a:solidFill>
                <a:effectLst/>
                <a:latin typeface="-apple-system"/>
              </a:rPr>
              <a:t>Spark</a:t>
            </a:r>
            <a:r>
              <a:rPr lang="zh-CN" altLang="en-US" i="0" dirty="0">
                <a:solidFill>
                  <a:srgbClr val="1F2328"/>
                </a:solidFill>
                <a:effectLst/>
                <a:latin typeface="-apple-system"/>
              </a:rPr>
              <a:t>、</a:t>
            </a:r>
            <a:r>
              <a:rPr lang="en-US" altLang="zh-CN" i="0" dirty="0" err="1">
                <a:solidFill>
                  <a:srgbClr val="1F2328"/>
                </a:solidFill>
                <a:effectLst/>
                <a:latin typeface="-apple-system"/>
              </a:rPr>
              <a:t>ElasticSearch</a:t>
            </a:r>
            <a:r>
              <a:rPr lang="zh-CN" altLang="en-US" i="0" dirty="0">
                <a:solidFill>
                  <a:srgbClr val="1F2328"/>
                </a:solidFill>
                <a:effectLst/>
                <a:latin typeface="-apple-system"/>
              </a:rPr>
              <a:t>、</a:t>
            </a:r>
            <a:r>
              <a:rPr lang="en-US" altLang="zh-CN" i="0" dirty="0">
                <a:solidFill>
                  <a:srgbClr val="1F2328"/>
                </a:solidFill>
                <a:effectLst/>
                <a:latin typeface="-apple-system"/>
              </a:rPr>
              <a:t>MongoDB </a:t>
            </a:r>
            <a:r>
              <a:rPr lang="zh-CN" altLang="en-US" i="0" dirty="0">
                <a:solidFill>
                  <a:srgbClr val="1F2328"/>
                </a:solidFill>
                <a:effectLst/>
                <a:latin typeface="-apple-system"/>
              </a:rPr>
              <a:t>等</a:t>
            </a:r>
          </a:p>
          <a:p>
            <a:pPr lvl="1"/>
            <a:endParaRPr lang="zh-CN" altLang="en-US" i="0" dirty="0">
              <a:solidFill>
                <a:srgbClr val="1F2328"/>
              </a:solidFill>
              <a:effectLst/>
              <a:latin typeface="-apple-system"/>
            </a:endParaRPr>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203</a:t>
            </a:fld>
            <a:endParaRPr lang="zh-CN" alt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向量数据库分类</a:t>
            </a:r>
            <a:endParaRPr lang="zh-CN" altLang="en-US" dirty="0"/>
          </a:p>
        </p:txBody>
      </p:sp>
      <p:sp>
        <p:nvSpPr>
          <p:cNvPr id="3" name="内容占位符 2"/>
          <p:cNvSpPr>
            <a:spLocks noGrp="1"/>
          </p:cNvSpPr>
          <p:nvPr>
            <p:ph idx="1"/>
          </p:nvPr>
        </p:nvSpPr>
        <p:spPr/>
        <p:txBody>
          <a:bodyPr/>
          <a:lstStyle/>
          <a:p>
            <a:pPr lvl="0"/>
            <a:r>
              <a:rPr lang="en-US" altLang="zh-CN" i="0" dirty="0">
                <a:solidFill>
                  <a:srgbClr val="1F2328"/>
                </a:solidFill>
                <a:effectLst/>
                <a:latin typeface="-apple-system"/>
              </a:rPr>
              <a:t>3</a:t>
            </a:r>
            <a:r>
              <a:rPr lang="zh-CN" altLang="en-US" i="0" dirty="0">
                <a:solidFill>
                  <a:srgbClr val="1F2328"/>
                </a:solidFill>
                <a:effectLst/>
                <a:latin typeface="-apple-system"/>
              </a:rPr>
              <a:t>）独立的向量数据库</a:t>
            </a:r>
            <a:endParaRPr lang="en-US" altLang="zh-CN" i="0" dirty="0">
              <a:solidFill>
                <a:srgbClr val="1F2328"/>
              </a:solidFill>
              <a:effectLst/>
              <a:latin typeface="-apple-system"/>
            </a:endParaRPr>
          </a:p>
          <a:p>
            <a:pPr lvl="1"/>
            <a:r>
              <a:rPr lang="zh-CN" altLang="en-US" i="0" dirty="0">
                <a:solidFill>
                  <a:srgbClr val="1F2328"/>
                </a:solidFill>
                <a:effectLst/>
                <a:latin typeface="-apple-system"/>
              </a:rPr>
              <a:t>这种一般选择将向量数据作为系统的核心，在向量检索的基础上拓展其他能力</a:t>
            </a:r>
          </a:p>
          <a:p>
            <a:pPr lvl="1"/>
            <a:r>
              <a:rPr lang="zh-CN" altLang="en-US" i="0" dirty="0">
                <a:solidFill>
                  <a:srgbClr val="1F2328"/>
                </a:solidFill>
                <a:effectLst/>
                <a:latin typeface="-apple-system"/>
              </a:rPr>
              <a:t>例如：</a:t>
            </a:r>
            <a:r>
              <a:rPr lang="en-US" altLang="zh-CN" i="0" dirty="0">
                <a:solidFill>
                  <a:srgbClr val="1F2328"/>
                </a:solidFill>
                <a:effectLst/>
                <a:latin typeface="-apple-system"/>
              </a:rPr>
              <a:t>Pinecone</a:t>
            </a:r>
            <a:r>
              <a:rPr lang="zh-CN" altLang="en-US" i="0" dirty="0">
                <a:solidFill>
                  <a:srgbClr val="1F2328"/>
                </a:solidFill>
                <a:effectLst/>
                <a:latin typeface="-apple-system"/>
              </a:rPr>
              <a:t>、</a:t>
            </a:r>
            <a:r>
              <a:rPr lang="en-US" altLang="zh-CN" i="0" dirty="0">
                <a:solidFill>
                  <a:srgbClr val="1F2328"/>
                </a:solidFill>
                <a:effectLst/>
                <a:latin typeface="-apple-system"/>
              </a:rPr>
              <a:t>Chroma</a:t>
            </a:r>
            <a:r>
              <a:rPr lang="zh-CN" altLang="en-US" i="0" dirty="0">
                <a:solidFill>
                  <a:srgbClr val="1F2328"/>
                </a:solidFill>
                <a:effectLst/>
                <a:latin typeface="-apple-system"/>
              </a:rPr>
              <a:t>、</a:t>
            </a:r>
            <a:r>
              <a:rPr lang="en-US" altLang="zh-CN" i="0" dirty="0">
                <a:solidFill>
                  <a:srgbClr val="1F2328"/>
                </a:solidFill>
                <a:effectLst/>
                <a:latin typeface="-apple-system"/>
              </a:rPr>
              <a:t>Milvus</a:t>
            </a:r>
            <a:r>
              <a:rPr lang="zh-CN" altLang="en-US" i="0" dirty="0">
                <a:solidFill>
                  <a:srgbClr val="1F2328"/>
                </a:solidFill>
                <a:effectLst/>
                <a:latin typeface="-apple-system"/>
              </a:rPr>
              <a:t>、</a:t>
            </a:r>
            <a:r>
              <a:rPr lang="en-US" altLang="zh-CN" i="0" dirty="0" err="1">
                <a:solidFill>
                  <a:srgbClr val="1F2328"/>
                </a:solidFill>
                <a:effectLst/>
                <a:latin typeface="-apple-system"/>
              </a:rPr>
              <a:t>Weaviate</a:t>
            </a:r>
            <a:r>
              <a:rPr lang="zh-CN" altLang="en-US" i="0" dirty="0">
                <a:solidFill>
                  <a:srgbClr val="1F2328"/>
                </a:solidFill>
                <a:effectLst/>
                <a:latin typeface="-apple-system"/>
              </a:rPr>
              <a:t>、</a:t>
            </a:r>
            <a:r>
              <a:rPr lang="en-US" altLang="zh-CN" i="0" dirty="0" err="1">
                <a:solidFill>
                  <a:srgbClr val="1F2328"/>
                </a:solidFill>
                <a:effectLst/>
                <a:latin typeface="-apple-system"/>
              </a:rPr>
              <a:t>Qdrant</a:t>
            </a:r>
            <a:r>
              <a:rPr lang="en-US" altLang="zh-CN" i="0" dirty="0">
                <a:solidFill>
                  <a:srgbClr val="1F2328"/>
                </a:solidFill>
                <a:effectLst/>
                <a:latin typeface="-apple-system"/>
              </a:rPr>
              <a:t> </a:t>
            </a:r>
            <a:r>
              <a:rPr lang="zh-CN" altLang="en-US" i="0" dirty="0">
                <a:solidFill>
                  <a:srgbClr val="1F2328"/>
                </a:solidFill>
                <a:effectLst/>
                <a:latin typeface="-apple-system"/>
              </a:rPr>
              <a:t>等</a:t>
            </a:r>
          </a:p>
          <a:p>
            <a:endParaRPr lang="en-US" altLang="zh-CN" i="0" dirty="0">
              <a:solidFill>
                <a:srgbClr val="1F2328"/>
              </a:solidFill>
              <a:effectLst/>
              <a:latin typeface="-apple-system"/>
            </a:endParaRPr>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204</a:t>
            </a:fld>
            <a:endParaRPr lang="zh-CN" alt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F2328"/>
                </a:solidFill>
                <a:effectLst/>
                <a:latin typeface="-apple-system"/>
                <a:sym typeface="+mn-ea"/>
              </a:rPr>
              <a:t>向量数据库系统的发展方向</a:t>
            </a:r>
            <a:endParaRPr lang="en-US" altLang="zh-CN" i="0" dirty="0">
              <a:solidFill>
                <a:srgbClr val="1F2328"/>
              </a:solidFill>
              <a:effectLst/>
              <a:latin typeface="-apple-system"/>
            </a:endParaRPr>
          </a:p>
        </p:txBody>
      </p:sp>
      <p:sp>
        <p:nvSpPr>
          <p:cNvPr id="3" name="内容占位符 2"/>
          <p:cNvSpPr>
            <a:spLocks noGrp="1"/>
          </p:cNvSpPr>
          <p:nvPr>
            <p:ph idx="1"/>
          </p:nvPr>
        </p:nvSpPr>
        <p:spPr/>
        <p:txBody>
          <a:bodyPr/>
          <a:lstStyle/>
          <a:p>
            <a:pPr lvl="0"/>
            <a:r>
              <a:rPr lang="zh-CN" altLang="en-US" i="0" dirty="0">
                <a:solidFill>
                  <a:srgbClr val="1F2328"/>
                </a:solidFill>
                <a:effectLst/>
                <a:latin typeface="-apple-system"/>
              </a:rPr>
              <a:t>发展历史很短</a:t>
            </a:r>
            <a:endParaRPr lang="en-US" altLang="zh-CN" i="0" dirty="0">
              <a:solidFill>
                <a:srgbClr val="1F2328"/>
              </a:solidFill>
              <a:effectLst/>
              <a:latin typeface="-apple-system"/>
            </a:endParaRPr>
          </a:p>
          <a:p>
            <a:pPr lvl="1"/>
            <a:r>
              <a:rPr lang="zh-CN" altLang="en-US" i="0" dirty="0">
                <a:solidFill>
                  <a:srgbClr val="1F2328"/>
                </a:solidFill>
                <a:effectLst/>
                <a:latin typeface="-apple-system"/>
              </a:rPr>
              <a:t>大部分支持向量检索的系统都是自大模型出现之后而增加的能力，</a:t>
            </a:r>
            <a:endParaRPr lang="en-US" altLang="zh-CN" i="0" dirty="0">
              <a:solidFill>
                <a:srgbClr val="1F2328"/>
              </a:solidFill>
              <a:effectLst/>
              <a:latin typeface="-apple-system"/>
            </a:endParaRPr>
          </a:p>
          <a:p>
            <a:pPr lvl="1"/>
            <a:endParaRPr lang="en-US" altLang="zh-CN" dirty="0">
              <a:solidFill>
                <a:srgbClr val="1F2328"/>
              </a:solidFill>
              <a:latin typeface="-apple-system"/>
            </a:endParaRPr>
          </a:p>
          <a:p>
            <a:pPr lvl="0"/>
            <a:r>
              <a:rPr lang="zh-CN" altLang="en-US" i="0" dirty="0">
                <a:solidFill>
                  <a:schemeClr val="tx1"/>
                </a:solidFill>
                <a:effectLst/>
                <a:latin typeface="-apple-system"/>
              </a:rPr>
              <a:t>还没有定论</a:t>
            </a:r>
            <a:endParaRPr lang="en-US" altLang="zh-CN" i="0" dirty="0">
              <a:solidFill>
                <a:schemeClr val="tx1"/>
              </a:solidFill>
              <a:effectLst/>
              <a:latin typeface="-apple-system"/>
            </a:endParaRPr>
          </a:p>
          <a:p>
            <a:pPr lvl="1"/>
            <a:r>
              <a:rPr lang="zh-CN" altLang="en-US" i="0" dirty="0">
                <a:solidFill>
                  <a:schemeClr val="tx1"/>
                </a:solidFill>
                <a:effectLst/>
                <a:latin typeface="-apple-system"/>
              </a:rPr>
              <a:t>未来向量检索的发展趋势，究竟是原有系统的拓展，还是独立的向量数据库，目前还没有定论，还需要多年的时间来慢慢验证。</a:t>
            </a:r>
          </a:p>
          <a:p>
            <a:endParaRPr lang="zh-CN" altLang="en-US" i="0" dirty="0">
              <a:solidFill>
                <a:schemeClr val="tx1"/>
              </a:solidFill>
              <a:effectLst/>
              <a:latin typeface="-apple-system"/>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205</a:t>
            </a:fld>
            <a:endParaRPr lang="zh-CN"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D1D88-BCEB-69D1-62FB-4A5222A6AA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0FD3DA4-2C8B-3CF6-BF81-0A8538BB1E2D}"/>
              </a:ext>
            </a:extLst>
          </p:cNvPr>
          <p:cNvSpPr>
            <a:spLocks noGrp="1"/>
          </p:cNvSpPr>
          <p:nvPr>
            <p:ph type="title"/>
          </p:nvPr>
        </p:nvSpPr>
        <p:spPr/>
        <p:txBody>
          <a:bodyPr>
            <a:normAutofit/>
          </a:bodyPr>
          <a:lstStyle/>
          <a:p>
            <a:r>
              <a:rPr lang="zh-CN" altLang="en-US" dirty="0"/>
              <a:t>课后作业</a:t>
            </a:r>
          </a:p>
        </p:txBody>
      </p:sp>
      <p:sp>
        <p:nvSpPr>
          <p:cNvPr id="3" name="内容占位符 2">
            <a:extLst>
              <a:ext uri="{FF2B5EF4-FFF2-40B4-BE49-F238E27FC236}">
                <a16:creationId xmlns:a16="http://schemas.microsoft.com/office/drawing/2014/main" id="{671A139C-0484-F05F-4603-2E499A00988F}"/>
              </a:ext>
            </a:extLst>
          </p:cNvPr>
          <p:cNvSpPr>
            <a:spLocks noGrp="1"/>
          </p:cNvSpPr>
          <p:nvPr>
            <p:ph idx="1"/>
          </p:nvPr>
        </p:nvSpPr>
        <p:spPr/>
        <p:txBody>
          <a:bodyPr/>
          <a:lstStyle/>
          <a:p>
            <a:r>
              <a:rPr lang="en-US" altLang="zh-CN"/>
              <a:t>编写一个距离函数</a:t>
            </a:r>
            <a:r>
              <a:rPr lang="en-US" altLang="zh-CN">
                <a:sym typeface="+mn-ea"/>
              </a:rPr>
              <a:t>pairwise_distances</a:t>
            </a:r>
            <a:r>
              <a:rPr lang="en-US" altLang="zh-CN"/>
              <a:t>，用于计算两组向量之间的所有L2距离。</a:t>
            </a:r>
          </a:p>
          <a:p>
            <a:pPr lvl="1"/>
            <a:r>
              <a:rPr lang="en-US" altLang="zh-CN"/>
              <a:t>仅使用矩阵运算</a:t>
            </a:r>
          </a:p>
          <a:p>
            <a:endParaRPr lang="en-US" altLang="zh-CN"/>
          </a:p>
          <a:p>
            <a:endParaRPr lang="en-US" altLang="zh-CN"/>
          </a:p>
          <a:p>
            <a:r>
              <a:rPr lang="en-US" altLang="zh-CN"/>
              <a:t>编写一个函数k，该函数针对一组查询返回在L2</a:t>
            </a:r>
            <a:r>
              <a:rPr lang="zh-CN" altLang="en-US"/>
              <a:t>距离</a:t>
            </a:r>
            <a:r>
              <a:rPr lang="en-US" altLang="zh-CN"/>
              <a:t>下的最近邻。</a:t>
            </a:r>
          </a:p>
          <a:p>
            <a:pPr lvl="1"/>
            <a:r>
              <a:rPr lang="en-US" altLang="zh-CN"/>
              <a:t>使用pairwise_distances函数。</a:t>
            </a:r>
          </a:p>
        </p:txBody>
      </p:sp>
      <p:pic>
        <p:nvPicPr>
          <p:cNvPr id="5" name="图片 4">
            <a:extLst>
              <a:ext uri="{FF2B5EF4-FFF2-40B4-BE49-F238E27FC236}">
                <a16:creationId xmlns:a16="http://schemas.microsoft.com/office/drawing/2014/main" id="{26480345-1F0F-FC43-3ECA-BD54BC42EB83}"/>
              </a:ext>
            </a:extLst>
          </p:cNvPr>
          <p:cNvPicPr>
            <a:picLocks noChangeAspect="1"/>
          </p:cNvPicPr>
          <p:nvPr/>
        </p:nvPicPr>
        <p:blipFill>
          <a:blip r:embed="rId3"/>
          <a:stretch>
            <a:fillRect/>
          </a:stretch>
        </p:blipFill>
        <p:spPr>
          <a:xfrm>
            <a:off x="382270" y="4960711"/>
            <a:ext cx="8379460" cy="759460"/>
          </a:xfrm>
          <a:prstGeom prst="rect">
            <a:avLst/>
          </a:prstGeom>
        </p:spPr>
      </p:pic>
      <p:pic>
        <p:nvPicPr>
          <p:cNvPr id="6" name="图片 5">
            <a:extLst>
              <a:ext uri="{FF2B5EF4-FFF2-40B4-BE49-F238E27FC236}">
                <a16:creationId xmlns:a16="http://schemas.microsoft.com/office/drawing/2014/main" id="{258D6560-186D-E619-E4DE-47F9EE4C8D7F}"/>
              </a:ext>
            </a:extLst>
          </p:cNvPr>
          <p:cNvPicPr>
            <a:picLocks noChangeAspect="1"/>
          </p:cNvPicPr>
          <p:nvPr/>
        </p:nvPicPr>
        <p:blipFill>
          <a:blip r:embed="rId4"/>
          <a:stretch>
            <a:fillRect/>
          </a:stretch>
        </p:blipFill>
        <p:spPr>
          <a:xfrm>
            <a:off x="628650" y="2703195"/>
            <a:ext cx="5124450" cy="866775"/>
          </a:xfrm>
          <a:prstGeom prst="rect">
            <a:avLst/>
          </a:prstGeom>
        </p:spPr>
      </p:pic>
      <p:sp>
        <p:nvSpPr>
          <p:cNvPr id="4" name="灯片编号占位符 3">
            <a:extLst>
              <a:ext uri="{FF2B5EF4-FFF2-40B4-BE49-F238E27FC236}">
                <a16:creationId xmlns:a16="http://schemas.microsoft.com/office/drawing/2014/main" id="{7F3293DE-83A4-A08F-7349-DFD9C33448CD}"/>
              </a:ext>
            </a:extLst>
          </p:cNvPr>
          <p:cNvSpPr>
            <a:spLocks noGrp="1"/>
          </p:cNvSpPr>
          <p:nvPr>
            <p:ph type="sldNum" sz="quarter" idx="12"/>
          </p:nvPr>
        </p:nvSpPr>
        <p:spPr/>
        <p:txBody>
          <a:bodyPr/>
          <a:lstStyle/>
          <a:p>
            <a:fld id="{49AE70B2-8BF9-45C0-BB95-33D1B9D3A854}" type="slidenum">
              <a:rPr lang="zh-CN" altLang="en-US" smtClean="0"/>
              <a:t>206</a:t>
            </a:fld>
            <a:endParaRPr lang="zh-CN" altLang="en-US"/>
          </a:p>
        </p:txBody>
      </p:sp>
      <p:pic>
        <p:nvPicPr>
          <p:cNvPr id="7" name="图片 6">
            <a:extLst>
              <a:ext uri="{FF2B5EF4-FFF2-40B4-BE49-F238E27FC236}">
                <a16:creationId xmlns:a16="http://schemas.microsoft.com/office/drawing/2014/main" id="{79A973CC-3211-A390-878D-21319E4B9A23}"/>
              </a:ext>
            </a:extLst>
          </p:cNvPr>
          <p:cNvPicPr>
            <a:picLocks noChangeAspect="1"/>
          </p:cNvPicPr>
          <p:nvPr/>
        </p:nvPicPr>
        <p:blipFill>
          <a:blip r:embed="rId5"/>
          <a:stretch>
            <a:fillRect/>
          </a:stretch>
        </p:blipFill>
        <p:spPr>
          <a:xfrm>
            <a:off x="5500370" y="2388870"/>
            <a:ext cx="3171825" cy="581025"/>
          </a:xfrm>
          <a:prstGeom prst="rect">
            <a:avLst/>
          </a:prstGeom>
        </p:spPr>
      </p:pic>
      <p:sp>
        <p:nvSpPr>
          <p:cNvPr id="8" name="文本框 8">
            <a:extLst>
              <a:ext uri="{FF2B5EF4-FFF2-40B4-BE49-F238E27FC236}">
                <a16:creationId xmlns:a16="http://schemas.microsoft.com/office/drawing/2014/main" id="{7B6E1D57-FDB5-4BCB-5DDF-E4E56B3CBC61}"/>
              </a:ext>
            </a:extLst>
          </p:cNvPr>
          <p:cNvSpPr txBox="1"/>
          <p:nvPr/>
        </p:nvSpPr>
        <p:spPr>
          <a:xfrm>
            <a:off x="292735" y="5750923"/>
            <a:ext cx="8379460" cy="923330"/>
          </a:xfrm>
          <a:prstGeom prst="rect">
            <a:avLst/>
          </a:prstGeom>
          <a:noFill/>
          <a:ln>
            <a:solidFill>
              <a:schemeClr val="accent1">
                <a:shade val="50000"/>
              </a:schemeClr>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注意：向量维度为</a:t>
            </a:r>
            <a:r>
              <a:rPr lang="en-US" altLang="zh-CN" dirty="0"/>
              <a:t>d</a:t>
            </a:r>
            <a:r>
              <a:rPr lang="zh-CN" altLang="en-US" dirty="0"/>
              <a:t>，可以作为参数任意设置；需要自己考虑模拟生成</a:t>
            </a:r>
            <a:r>
              <a:rPr lang="en-US" altLang="zh-CN" dirty="0"/>
              <a:t>n</a:t>
            </a:r>
            <a:r>
              <a:rPr lang="zh-CN" altLang="en-US" dirty="0"/>
              <a:t>个向量；提供</a:t>
            </a:r>
            <a:r>
              <a:rPr lang="en-US" altLang="zh-CN" dirty="0" err="1"/>
              <a:t>init</a:t>
            </a:r>
            <a:r>
              <a:rPr lang="zh-CN" altLang="en-US" dirty="0"/>
              <a:t>函数，装载</a:t>
            </a:r>
            <a:r>
              <a:rPr lang="en-US" altLang="zh-CN" dirty="0"/>
              <a:t>n</a:t>
            </a:r>
            <a:r>
              <a:rPr lang="zh-CN" altLang="en-US" dirty="0"/>
              <a:t>个向量，以便进行</a:t>
            </a:r>
            <a:r>
              <a:rPr lang="en-US" altLang="zh-CN" dirty="0" err="1"/>
              <a:t>knn</a:t>
            </a:r>
            <a:r>
              <a:rPr lang="zh-CN" altLang="en-US" dirty="0"/>
              <a:t>查询；自己设计进行功能和性能测试，完成实验报告，内容包括设计和实现方案、测试情况和结论等</a:t>
            </a:r>
          </a:p>
        </p:txBody>
      </p:sp>
    </p:spTree>
    <p:custDataLst>
      <p:tags r:id="rId1"/>
    </p:custDataLst>
    <p:extLst>
      <p:ext uri="{BB962C8B-B14F-4D97-AF65-F5344CB8AC3E}">
        <p14:creationId xmlns:p14="http://schemas.microsoft.com/office/powerpoint/2010/main" val="2959599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5EBE1-3EC7-9A02-DAD5-3E691A69AFCC}"/>
              </a:ext>
            </a:extLst>
          </p:cNvPr>
          <p:cNvSpPr>
            <a:spLocks noGrp="1"/>
          </p:cNvSpPr>
          <p:nvPr>
            <p:ph type="ctrTitle"/>
          </p:nvPr>
        </p:nvSpPr>
        <p:spPr/>
        <p:txBody>
          <a:bodyPr/>
          <a:lstStyle/>
          <a:p>
            <a:r>
              <a:rPr kumimoji="1" lang="zh-CN" altLang="en-US" dirty="0"/>
              <a:t>谢谢！</a:t>
            </a:r>
          </a:p>
        </p:txBody>
      </p:sp>
      <p:sp>
        <p:nvSpPr>
          <p:cNvPr id="3" name="副标题 2">
            <a:extLst>
              <a:ext uri="{FF2B5EF4-FFF2-40B4-BE49-F238E27FC236}">
                <a16:creationId xmlns:a16="http://schemas.microsoft.com/office/drawing/2014/main" id="{287DFF4A-3916-860B-3EBE-EA6A61B6F535}"/>
              </a:ext>
            </a:extLst>
          </p:cNvPr>
          <p:cNvSpPr>
            <a:spLocks noGrp="1"/>
          </p:cNvSpPr>
          <p:nvPr>
            <p:ph type="subTitle" idx="1"/>
          </p:nvPr>
        </p:nvSpPr>
        <p:spPr/>
        <p:txBody>
          <a:bodyPr/>
          <a:lstStyle/>
          <a:p>
            <a:r>
              <a:rPr kumimoji="1" lang="en-US" altLang="zh-CN" dirty="0" err="1"/>
              <a:t>ypchai@ruc.edu.cn</a:t>
            </a:r>
            <a:endParaRPr kumimoji="1" lang="zh-CN" altLang="en-US" dirty="0"/>
          </a:p>
        </p:txBody>
      </p:sp>
      <p:sp>
        <p:nvSpPr>
          <p:cNvPr id="4" name="灯片编号占位符 3">
            <a:extLst>
              <a:ext uri="{FF2B5EF4-FFF2-40B4-BE49-F238E27FC236}">
                <a16:creationId xmlns:a16="http://schemas.microsoft.com/office/drawing/2014/main" id="{2EA09E75-D2C3-49DA-4327-A7143C717D9D}"/>
              </a:ext>
            </a:extLst>
          </p:cNvPr>
          <p:cNvSpPr>
            <a:spLocks noGrp="1"/>
          </p:cNvSpPr>
          <p:nvPr>
            <p:ph type="sldNum" sz="quarter" idx="12"/>
          </p:nvPr>
        </p:nvSpPr>
        <p:spPr/>
        <p:txBody>
          <a:bodyPr/>
          <a:lstStyle/>
          <a:p>
            <a:fld id="{49AE70B2-8BF9-45C0-BB95-33D1B9D3A854}" type="slidenum">
              <a:rPr lang="zh-CN" altLang="en-US" smtClean="0"/>
              <a:t>207</a:t>
            </a:fld>
            <a:endParaRPr lang="zh-CN" altLang="en-US" dirty="0"/>
          </a:p>
        </p:txBody>
      </p:sp>
    </p:spTree>
    <p:extLst>
      <p:ext uri="{BB962C8B-B14F-4D97-AF65-F5344CB8AC3E}">
        <p14:creationId xmlns:p14="http://schemas.microsoft.com/office/powerpoint/2010/main" val="996745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距离和度量空间</a:t>
            </a:r>
          </a:p>
        </p:txBody>
      </p:sp>
      <p:sp>
        <p:nvSpPr>
          <p:cNvPr id="3" name="内容占位符 2"/>
          <p:cNvSpPr>
            <a:spLocks noGrp="1"/>
          </p:cNvSpPr>
          <p:nvPr>
            <p:ph idx="1"/>
          </p:nvPr>
        </p:nvSpPr>
        <p:spPr/>
        <p:txBody>
          <a:bodyPr>
            <a:noAutofit/>
          </a:bodyPr>
          <a:lstStyle/>
          <a:p>
            <a:r>
              <a:rPr lang="zh-CN" altLang="en-US" dirty="0"/>
              <a:t>度量空间（Metric space）是具有距离这一个概念的集合</a:t>
            </a:r>
          </a:p>
          <a:p>
            <a:r>
              <a:rPr lang="zh-CN" altLang="en-US" dirty="0"/>
              <a:t>距离是一个函数（</a:t>
            </a:r>
            <a:r>
              <a:rPr lang="en-US" altLang="zh-CN" dirty="0" err="1"/>
              <a:t>MxM</a:t>
            </a:r>
            <a:r>
              <a:rPr lang="zh-CN" altLang="en-US" dirty="0"/>
              <a:t> 中的元素对到非负实数的映射）</a:t>
            </a:r>
          </a:p>
          <a:p>
            <a:pPr lvl="1"/>
            <a:r>
              <a:rPr lang="zh-CN" altLang="en-US" dirty="0"/>
              <a:t>（性质 P1）非负性：d(x,y)=0 当且仅当 x=y。</a:t>
            </a:r>
          </a:p>
          <a:p>
            <a:pPr lvl="1"/>
            <a:r>
              <a:rPr lang="zh-CN" altLang="en-US" dirty="0"/>
              <a:t>（性质 P2）对称性：d(x,y)=d(y,x)。</a:t>
            </a:r>
          </a:p>
          <a:p>
            <a:pPr lvl="1"/>
            <a:r>
              <a:rPr lang="zh-CN" altLang="en-US" dirty="0"/>
              <a:t>（性质 P3）三角不等式：d(x,z)≤d(x,y)+d(y,z)。</a:t>
            </a:r>
          </a:p>
          <a:p>
            <a:r>
              <a:rPr lang="zh-CN" altLang="en-US" dirty="0"/>
              <a:t>距离越大，向量之间相似性越低</a:t>
            </a:r>
          </a:p>
          <a:p>
            <a:pPr lvl="1"/>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21</a:t>
            </a:fld>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内积</a:t>
            </a:r>
            <a:endParaRPr lang="en-US" altLang="zh-CN"/>
          </a:p>
        </p:txBody>
      </p:sp>
      <p:sp>
        <p:nvSpPr>
          <p:cNvPr id="3" name="内容占位符 2"/>
          <p:cNvSpPr>
            <a:spLocks noGrp="1"/>
          </p:cNvSpPr>
          <p:nvPr>
            <p:ph idx="1"/>
          </p:nvPr>
        </p:nvSpPr>
        <p:spPr/>
        <p:txBody>
          <a:bodyPr/>
          <a:lstStyle/>
          <a:p>
            <a:r>
              <a:rPr lang="zh-CN" altLang="en-US"/>
              <a:t>并非一种距离</a:t>
            </a:r>
          </a:p>
          <a:p>
            <a:pPr lvl="1"/>
            <a:r>
              <a:rPr lang="zh-CN" altLang="en-US" sz="2400"/>
              <a:t>不满足三条性质</a:t>
            </a:r>
            <a:endParaRPr lang="zh-CN" altLang="en-US"/>
          </a:p>
          <a:p>
            <a:r>
              <a:rPr lang="zh-CN" altLang="en-US"/>
              <a:t>向量内积作为一种相似性度量</a:t>
            </a:r>
          </a:p>
          <a:p>
            <a:endParaRPr lang="zh-CN" altLang="en-US"/>
          </a:p>
        </p:txBody>
      </p:sp>
      <p:pic>
        <p:nvPicPr>
          <p:cNvPr id="4" name="图片 3"/>
          <p:cNvPicPr>
            <a:picLocks noChangeAspect="1"/>
          </p:cNvPicPr>
          <p:nvPr/>
        </p:nvPicPr>
        <p:blipFill>
          <a:blip r:embed="rId3"/>
          <a:stretch>
            <a:fillRect/>
          </a:stretch>
        </p:blipFill>
        <p:spPr>
          <a:xfrm>
            <a:off x="1737995" y="4147185"/>
            <a:ext cx="3495040" cy="2604770"/>
          </a:xfrm>
          <a:prstGeom prst="rect">
            <a:avLst/>
          </a:prstGeom>
        </p:spPr>
      </p:pic>
      <p:pic>
        <p:nvPicPr>
          <p:cNvPr id="5" name="图片 4"/>
          <p:cNvPicPr>
            <a:picLocks noChangeAspect="1"/>
          </p:cNvPicPr>
          <p:nvPr/>
        </p:nvPicPr>
        <p:blipFill>
          <a:blip r:embed="rId4"/>
          <a:stretch>
            <a:fillRect/>
          </a:stretch>
        </p:blipFill>
        <p:spPr>
          <a:xfrm>
            <a:off x="469900" y="2927985"/>
            <a:ext cx="6030595" cy="1219200"/>
          </a:xfrm>
          <a:prstGeom prst="rect">
            <a:avLst/>
          </a:prstGeom>
        </p:spPr>
      </p:pic>
      <p:sp>
        <p:nvSpPr>
          <p:cNvPr id="6" name="灯片编号占位符 5"/>
          <p:cNvSpPr>
            <a:spLocks noGrp="1"/>
          </p:cNvSpPr>
          <p:nvPr>
            <p:ph type="sldNum" sz="quarter" idx="12"/>
          </p:nvPr>
        </p:nvSpPr>
        <p:spPr/>
        <p:txBody>
          <a:bodyPr/>
          <a:lstStyle/>
          <a:p>
            <a:fld id="{49AE70B2-8BF9-45C0-BB95-33D1B9D3A854}" type="slidenum">
              <a:rPr lang="zh-CN" altLang="en-US" smtClean="0"/>
              <a:t>22</a:t>
            </a:fld>
            <a:endParaRPr lang="zh-CN" alt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余弦相似度</a:t>
            </a:r>
          </a:p>
        </p:txBody>
      </p:sp>
      <p:sp>
        <p:nvSpPr>
          <p:cNvPr id="3" name="内容占位符 2"/>
          <p:cNvSpPr>
            <a:spLocks noGrp="1"/>
          </p:cNvSpPr>
          <p:nvPr>
            <p:ph idx="1"/>
          </p:nvPr>
        </p:nvSpPr>
        <p:spPr/>
        <p:txBody>
          <a:bodyPr/>
          <a:lstStyle/>
          <a:p>
            <a:r>
              <a:rPr lang="zh-CN" altLang="en-US">
                <a:sym typeface="+mn-ea"/>
              </a:rPr>
              <a:t>并非一种距离</a:t>
            </a:r>
            <a:endParaRPr lang="zh-CN" altLang="en-US"/>
          </a:p>
          <a:p>
            <a:r>
              <a:rPr lang="zh-CN" altLang="en-US"/>
              <a:t>两个向量之间的夹角</a:t>
            </a:r>
          </a:p>
          <a:p>
            <a:endParaRPr lang="zh-CN" altLang="en-US"/>
          </a:p>
        </p:txBody>
      </p:sp>
      <p:pic>
        <p:nvPicPr>
          <p:cNvPr id="4" name="图片 3"/>
          <p:cNvPicPr>
            <a:picLocks noChangeAspect="1"/>
          </p:cNvPicPr>
          <p:nvPr/>
        </p:nvPicPr>
        <p:blipFill>
          <a:blip r:embed="rId3"/>
          <a:stretch>
            <a:fillRect/>
          </a:stretch>
        </p:blipFill>
        <p:spPr>
          <a:xfrm>
            <a:off x="5495925" y="3102610"/>
            <a:ext cx="3495040" cy="2604770"/>
          </a:xfrm>
          <a:prstGeom prst="rect">
            <a:avLst/>
          </a:prstGeom>
        </p:spPr>
      </p:pic>
      <p:pic>
        <p:nvPicPr>
          <p:cNvPr id="6" name="图片 5"/>
          <p:cNvPicPr>
            <a:picLocks noChangeAspect="1"/>
          </p:cNvPicPr>
          <p:nvPr/>
        </p:nvPicPr>
        <p:blipFill>
          <a:blip r:embed="rId4"/>
          <a:stretch>
            <a:fillRect/>
          </a:stretch>
        </p:blipFill>
        <p:spPr>
          <a:xfrm>
            <a:off x="326571" y="3102610"/>
            <a:ext cx="5290185" cy="239331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23</a:t>
            </a:fld>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汉明距离</a:t>
            </a:r>
            <a:endParaRPr lang="zh-CN" altLang="en-US"/>
          </a:p>
        </p:txBody>
      </p:sp>
      <p:sp>
        <p:nvSpPr>
          <p:cNvPr id="3" name="内容占位符 2"/>
          <p:cNvSpPr>
            <a:spLocks noGrp="1"/>
          </p:cNvSpPr>
          <p:nvPr>
            <p:ph idx="1"/>
          </p:nvPr>
        </p:nvSpPr>
        <p:spPr/>
        <p:txBody>
          <a:bodyPr>
            <a:normAutofit/>
          </a:bodyPr>
          <a:lstStyle/>
          <a:p>
            <a:r>
              <a:rPr lang="zh-CN" altLang="en-US"/>
              <a:t>针对二进制向量</a:t>
            </a:r>
          </a:p>
          <a:p>
            <a:r>
              <a:rPr lang="zh-CN" altLang="en-US"/>
              <a:t> x与y之间不同</a:t>
            </a:r>
            <a:r>
              <a:rPr lang="en-US" altLang="zh-CN"/>
              <a:t>bit</a:t>
            </a:r>
            <a:r>
              <a:rPr lang="zh-CN" altLang="en-US"/>
              <a:t>的数量</a:t>
            </a:r>
          </a:p>
          <a:p>
            <a:pPr lvl="1"/>
            <a:r>
              <a:rPr lang="zh-CN" altLang="en-US"/>
              <a:t>x = [1, 0, 0, 1]</a:t>
            </a:r>
          </a:p>
          <a:p>
            <a:pPr lvl="1"/>
            <a:r>
              <a:rPr lang="zh-CN" altLang="en-US"/>
              <a:t>y = [1, 1, 0, 0]</a:t>
            </a:r>
          </a:p>
          <a:p>
            <a:pPr lvl="1"/>
            <a:r>
              <a:rPr lang="zh-CN" altLang="en-US"/>
              <a:t>汉明距离 = </a:t>
            </a:r>
            <a:r>
              <a:rPr lang="en-US" altLang="zh-CN"/>
              <a:t>2</a:t>
            </a:r>
            <a:endParaRPr lang="zh-CN" altLang="en-US"/>
          </a:p>
          <a:p>
            <a:r>
              <a:rPr lang="zh-CN" altLang="en-US"/>
              <a:t>取值在0到维度d之间的整数</a:t>
            </a:r>
          </a:p>
          <a:p>
            <a:r>
              <a:rPr lang="zh-CN" altLang="en-US"/>
              <a:t>易于计算</a:t>
            </a:r>
          </a:p>
          <a:p>
            <a:pPr lvl="1"/>
            <a:r>
              <a:rPr lang="zh-CN" altLang="en-US"/>
              <a:t>针对整数</a:t>
            </a:r>
          </a:p>
          <a:p>
            <a:pPr lvl="1"/>
            <a:r>
              <a:rPr lang="zh-CN" altLang="en-US"/>
              <a:t>只需两条机器指令</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24</a:t>
            </a:fld>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Jaccard</a:t>
            </a:r>
            <a:r>
              <a:rPr lang="zh-CN" altLang="en-US" dirty="0">
                <a:sym typeface="+mn-ea"/>
              </a:rPr>
              <a:t>相似度</a:t>
            </a:r>
            <a:endParaRPr lang="zh-CN" altLang="en-US" dirty="0"/>
          </a:p>
        </p:txBody>
      </p:sp>
      <p:sp>
        <p:nvSpPr>
          <p:cNvPr id="3" name="内容占位符 2"/>
          <p:cNvSpPr>
            <a:spLocks noGrp="1"/>
          </p:cNvSpPr>
          <p:nvPr>
            <p:ph idx="1"/>
          </p:nvPr>
        </p:nvSpPr>
        <p:spPr/>
        <p:txBody>
          <a:bodyPr/>
          <a:lstStyle/>
          <a:p>
            <a:r>
              <a:rPr lang="en-US" altLang="zh-CN" dirty="0" err="1"/>
              <a:t>一种衡量集合相似性的指标</a:t>
            </a:r>
            <a:endParaRPr lang="en-US" altLang="zh-CN" dirty="0"/>
          </a:p>
          <a:p>
            <a:r>
              <a:rPr lang="en-US" altLang="zh-CN" dirty="0"/>
              <a:t>C1</a:t>
            </a:r>
            <a:r>
              <a:rPr lang="zh-CN" altLang="en-US" dirty="0"/>
              <a:t>和</a:t>
            </a:r>
            <a:r>
              <a:rPr lang="en-US" altLang="zh-CN" dirty="0"/>
              <a:t>C2</a:t>
            </a:r>
            <a:r>
              <a:rPr lang="zh-CN" altLang="en-US" dirty="0"/>
              <a:t>是两个集合</a:t>
            </a:r>
            <a:endParaRPr lang="en-US" altLang="zh-CN" dirty="0"/>
          </a:p>
          <a:p>
            <a:r>
              <a:rPr lang="zh-CN" altLang="en-US" dirty="0"/>
              <a:t>适合衡量两个布尔向量之间的相似性</a:t>
            </a:r>
          </a:p>
        </p:txBody>
      </p:sp>
      <p:pic>
        <p:nvPicPr>
          <p:cNvPr id="4" name="图片 3"/>
          <p:cNvPicPr>
            <a:picLocks noChangeAspect="1"/>
          </p:cNvPicPr>
          <p:nvPr/>
        </p:nvPicPr>
        <p:blipFill>
          <a:blip r:embed="rId3"/>
          <a:stretch>
            <a:fillRect/>
          </a:stretch>
        </p:blipFill>
        <p:spPr>
          <a:xfrm>
            <a:off x="1437322" y="3019425"/>
            <a:ext cx="6269355" cy="819150"/>
          </a:xfrm>
          <a:prstGeom prst="rect">
            <a:avLst/>
          </a:prstGeom>
        </p:spPr>
      </p:pic>
      <p:pic>
        <p:nvPicPr>
          <p:cNvPr id="6" name="图片 5"/>
          <p:cNvPicPr>
            <a:picLocks noChangeAspect="1"/>
          </p:cNvPicPr>
          <p:nvPr/>
        </p:nvPicPr>
        <p:blipFill>
          <a:blip r:embed="rId4"/>
          <a:stretch>
            <a:fillRect/>
          </a:stretch>
        </p:blipFill>
        <p:spPr>
          <a:xfrm>
            <a:off x="575945" y="3671570"/>
            <a:ext cx="7696200" cy="2286000"/>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25</a:t>
            </a:fld>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不同指标之间的关系</a:t>
            </a:r>
          </a:p>
        </p:txBody>
      </p:sp>
      <p:sp>
        <p:nvSpPr>
          <p:cNvPr id="3" name="内容占位符 2"/>
          <p:cNvSpPr>
            <a:spLocks noGrp="1"/>
          </p:cNvSpPr>
          <p:nvPr>
            <p:ph idx="1"/>
          </p:nvPr>
        </p:nvSpPr>
        <p:spPr/>
        <p:txBody>
          <a:bodyPr/>
          <a:lstStyle/>
          <a:p>
            <a:r>
              <a:rPr lang="en-US" altLang="zh-CN" dirty="0"/>
              <a:t>L2</a:t>
            </a:r>
            <a:r>
              <a:rPr lang="zh-CN" altLang="en-US" dirty="0"/>
              <a:t>距离公式展开</a:t>
            </a:r>
          </a:p>
          <a:p>
            <a:endParaRPr lang="zh-CN" altLang="en-US" dirty="0"/>
          </a:p>
          <a:p>
            <a:endParaRPr lang="zh-CN" altLang="en-US" dirty="0"/>
          </a:p>
          <a:p>
            <a:pPr marL="0" indent="0">
              <a:buNone/>
            </a:pPr>
            <a:endParaRPr lang="zh-CN" altLang="en-US" dirty="0"/>
          </a:p>
          <a:p>
            <a:r>
              <a:rPr lang="zh-CN" altLang="en-US" dirty="0"/>
              <a:t>对于归一化向量</a:t>
            </a:r>
          </a:p>
          <a:p>
            <a:pPr lvl="1"/>
            <a:r>
              <a:rPr lang="zh-CN" altLang="en-US" dirty="0"/>
              <a:t>余弦、内积、L2 是等价的</a:t>
            </a:r>
          </a:p>
          <a:p>
            <a:pPr lvl="1"/>
            <a:r>
              <a:rPr lang="zh-CN" altLang="en-US" dirty="0"/>
              <a:t>归一化向量是指其长度（范数）为 1 的向量</a:t>
            </a:r>
          </a:p>
        </p:txBody>
      </p:sp>
      <p:pic>
        <p:nvPicPr>
          <p:cNvPr id="4" name="图片 3"/>
          <p:cNvPicPr>
            <a:picLocks noChangeAspect="1"/>
          </p:cNvPicPr>
          <p:nvPr/>
        </p:nvPicPr>
        <p:blipFill>
          <a:blip r:embed="rId3"/>
          <a:stretch>
            <a:fillRect/>
          </a:stretch>
        </p:blipFill>
        <p:spPr>
          <a:xfrm>
            <a:off x="552450" y="1893570"/>
            <a:ext cx="7962900" cy="96202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26</a:t>
            </a:fld>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sz="4400" dirty="0"/>
              <a:t>向量检索</a:t>
            </a:r>
            <a:endParaRPr lang="zh-CN" sz="4400" dirty="0"/>
          </a:p>
        </p:txBody>
      </p:sp>
      <p:sp>
        <p:nvSpPr>
          <p:cNvPr id="4" name="标题 3"/>
          <p:cNvSpPr>
            <a:spLocks noGrp="1"/>
          </p:cNvSpPr>
          <p:nvPr>
            <p:ph type="title"/>
          </p:nvPr>
        </p:nvSpPr>
        <p:spPr/>
        <p:txBody>
          <a:bodyPr/>
          <a:lstStyle/>
          <a:p>
            <a:r>
              <a:rPr lang="zh-CN" altLang="en-US">
                <a:sym typeface="+mn-ea"/>
              </a:rPr>
              <a:t>1.1 向量检索的基本概念</a:t>
            </a:r>
            <a:endParaRPr dirty="0">
              <a:sym typeface="+mn-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27</a:t>
            </a:fld>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一对多比较</a:t>
            </a:r>
          </a:p>
        </p:txBody>
      </p:sp>
      <p:sp>
        <p:nvSpPr>
          <p:cNvPr id="3" name="内容占位符 2"/>
          <p:cNvSpPr>
            <a:spLocks noGrp="1"/>
          </p:cNvSpPr>
          <p:nvPr>
            <p:ph idx="1"/>
          </p:nvPr>
        </p:nvSpPr>
        <p:spPr>
          <a:xfrm>
            <a:off x="628650" y="1424940"/>
            <a:ext cx="4422321" cy="4752340"/>
          </a:xfrm>
        </p:spPr>
        <p:txBody>
          <a:bodyPr/>
          <a:lstStyle/>
          <a:p>
            <a:r>
              <a:rPr lang="zh-CN" altLang="en-US" dirty="0"/>
              <a:t>获得距离最小的</a:t>
            </a:r>
            <a:r>
              <a:rPr lang="en-US" altLang="zh-CN" dirty="0"/>
              <a:t>k</a:t>
            </a:r>
            <a:r>
              <a:rPr lang="zh-CN" altLang="en-US" dirty="0"/>
              <a:t>个结果</a:t>
            </a:r>
          </a:p>
          <a:p>
            <a:pPr lvl="1"/>
            <a:r>
              <a:rPr lang="zh-CN" altLang="en-US" dirty="0"/>
              <a:t>如</a:t>
            </a:r>
            <a:r>
              <a:rPr lang="en-US" altLang="zh-CN" dirty="0"/>
              <a:t>L2</a:t>
            </a:r>
            <a:r>
              <a:rPr lang="zh-CN" altLang="en-US" dirty="0"/>
              <a:t>距离（可使用其他距离公式）</a:t>
            </a:r>
          </a:p>
          <a:p>
            <a:endParaRPr lang="en-US" altLang="zh-CN" dirty="0"/>
          </a:p>
          <a:p>
            <a:endParaRPr lang="zh-CN" altLang="en-US" dirty="0"/>
          </a:p>
          <a:p>
            <a:r>
              <a:rPr lang="zh-CN" altLang="en-US" dirty="0"/>
              <a:t>可使用暴力算法</a:t>
            </a:r>
          </a:p>
          <a:p>
            <a:pPr lvl="1"/>
            <a:r>
              <a:rPr lang="zh-CN" altLang="en-US" dirty="0"/>
              <a:t>时间复杂度为O(d * n)</a:t>
            </a:r>
            <a:endParaRPr lang="en-US" altLang="zh-CN" dirty="0"/>
          </a:p>
          <a:p>
            <a:pPr lvl="1"/>
            <a:r>
              <a:rPr lang="zh-CN" altLang="en-US" dirty="0"/>
              <a:t>d和n分别表示向量的维度和数量</a:t>
            </a:r>
          </a:p>
        </p:txBody>
      </p:sp>
      <p:pic>
        <p:nvPicPr>
          <p:cNvPr id="4" name="图片 3"/>
          <p:cNvPicPr>
            <a:picLocks noChangeAspect="1"/>
          </p:cNvPicPr>
          <p:nvPr/>
        </p:nvPicPr>
        <p:blipFill>
          <a:blip r:embed="rId3"/>
          <a:stretch>
            <a:fillRect/>
          </a:stretch>
        </p:blipFill>
        <p:spPr>
          <a:xfrm>
            <a:off x="4897755" y="1974850"/>
            <a:ext cx="4182745" cy="3936365"/>
          </a:xfrm>
          <a:prstGeom prst="rect">
            <a:avLst/>
          </a:prstGeom>
        </p:spPr>
      </p:pic>
      <p:pic>
        <p:nvPicPr>
          <p:cNvPr id="5" name="图片 4"/>
          <p:cNvPicPr>
            <a:picLocks noChangeAspect="1"/>
          </p:cNvPicPr>
          <p:nvPr/>
        </p:nvPicPr>
        <p:blipFill>
          <a:blip r:embed="rId4"/>
          <a:stretch>
            <a:fillRect/>
          </a:stretch>
        </p:blipFill>
        <p:spPr>
          <a:xfrm>
            <a:off x="628650" y="2682603"/>
            <a:ext cx="3819525" cy="952500"/>
          </a:xfrm>
          <a:prstGeom prst="rect">
            <a:avLst/>
          </a:prstGeom>
        </p:spPr>
      </p:pic>
      <p:sp>
        <p:nvSpPr>
          <p:cNvPr id="6" name="灯片编号占位符 5"/>
          <p:cNvSpPr>
            <a:spLocks noGrp="1"/>
          </p:cNvSpPr>
          <p:nvPr>
            <p:ph type="sldNum" sz="quarter" idx="12"/>
          </p:nvPr>
        </p:nvSpPr>
        <p:spPr/>
        <p:txBody>
          <a:bodyPr/>
          <a:lstStyle/>
          <a:p>
            <a:fld id="{49AE70B2-8BF9-45C0-BB95-33D1B9D3A854}" type="slidenum">
              <a:rPr lang="zh-CN" altLang="en-US" smtClean="0"/>
              <a:t>28</a:t>
            </a:fld>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向量检索类型</a:t>
            </a:r>
            <a:endParaRPr lang="zh-CN" altLang="en-US"/>
          </a:p>
        </p:txBody>
      </p:sp>
      <p:sp>
        <p:nvSpPr>
          <p:cNvPr id="3" name="内容占位符 2"/>
          <p:cNvSpPr>
            <a:spLocks noGrp="1"/>
          </p:cNvSpPr>
          <p:nvPr>
            <p:ph idx="1"/>
          </p:nvPr>
        </p:nvSpPr>
        <p:spPr/>
        <p:txBody>
          <a:bodyPr>
            <a:normAutofit/>
          </a:bodyPr>
          <a:lstStyle/>
          <a:p>
            <a:r>
              <a:rPr lang="zh-CN" altLang="en-US" dirty="0"/>
              <a:t> K近邻检索</a:t>
            </a:r>
          </a:p>
          <a:p>
            <a:pPr lvl="1"/>
            <a:r>
              <a:rPr lang="zh-CN" altLang="en-US" dirty="0"/>
              <a:t>找出前k个最近的向量</a:t>
            </a:r>
          </a:p>
          <a:p>
            <a:pPr lvl="1"/>
            <a:r>
              <a:rPr lang="zh-CN" altLang="en-US" dirty="0"/>
              <a:t>应用场景：信息检索</a:t>
            </a:r>
          </a:p>
          <a:p>
            <a:pPr lvl="1"/>
            <a:endParaRPr lang="zh-CN" altLang="en-US" dirty="0"/>
          </a:p>
          <a:p>
            <a:endParaRPr lang="zh-CN" altLang="en-US" dirty="0"/>
          </a:p>
          <a:p>
            <a:r>
              <a:rPr lang="zh-CN" altLang="en-US" dirty="0"/>
              <a:t>范围检索</a:t>
            </a:r>
          </a:p>
          <a:p>
            <a:pPr lvl="1"/>
            <a:r>
              <a:rPr lang="zh-CN" altLang="en-US" dirty="0"/>
              <a:t>找出半径r范围内的所有向量</a:t>
            </a:r>
          </a:p>
          <a:p>
            <a:pPr lvl="1"/>
            <a:r>
              <a:rPr lang="zh-CN" altLang="en-US" dirty="0"/>
              <a:t>应用场景：移除违规图像</a:t>
            </a:r>
          </a:p>
          <a:p>
            <a:endParaRPr lang="zh-CN" altLang="en-US" dirty="0"/>
          </a:p>
        </p:txBody>
      </p:sp>
      <p:pic>
        <p:nvPicPr>
          <p:cNvPr id="4" name="图片 3"/>
          <p:cNvPicPr>
            <a:picLocks noChangeAspect="1"/>
          </p:cNvPicPr>
          <p:nvPr/>
        </p:nvPicPr>
        <p:blipFill>
          <a:blip r:embed="rId3"/>
          <a:stretch>
            <a:fillRect/>
          </a:stretch>
        </p:blipFill>
        <p:spPr>
          <a:xfrm>
            <a:off x="1147445" y="2623820"/>
            <a:ext cx="6315075" cy="1000125"/>
          </a:xfrm>
          <a:prstGeom prst="rect">
            <a:avLst/>
          </a:prstGeom>
        </p:spPr>
      </p:pic>
      <p:pic>
        <p:nvPicPr>
          <p:cNvPr id="5" name="图片 4"/>
          <p:cNvPicPr>
            <a:picLocks noChangeAspect="1"/>
          </p:cNvPicPr>
          <p:nvPr/>
        </p:nvPicPr>
        <p:blipFill>
          <a:blip r:embed="rId4"/>
          <a:stretch>
            <a:fillRect/>
          </a:stretch>
        </p:blipFill>
        <p:spPr>
          <a:xfrm>
            <a:off x="914400" y="5062855"/>
            <a:ext cx="6769735" cy="1031240"/>
          </a:xfrm>
          <a:prstGeom prst="rect">
            <a:avLst/>
          </a:prstGeom>
        </p:spPr>
      </p:pic>
      <p:sp>
        <p:nvSpPr>
          <p:cNvPr id="6" name="灯片编号占位符 5"/>
          <p:cNvSpPr>
            <a:spLocks noGrp="1"/>
          </p:cNvSpPr>
          <p:nvPr>
            <p:ph type="sldNum" sz="quarter" idx="12"/>
          </p:nvPr>
        </p:nvSpPr>
        <p:spPr/>
        <p:txBody>
          <a:bodyPr/>
          <a:lstStyle/>
          <a:p>
            <a:fld id="{49AE70B2-8BF9-45C0-BB95-33D1B9D3A854}" type="slidenum">
              <a:rPr lang="zh-CN" altLang="en-US" smtClean="0"/>
              <a:t>29</a:t>
            </a:fld>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目录</a:t>
            </a:r>
          </a:p>
        </p:txBody>
      </p:sp>
      <p:sp>
        <p:nvSpPr>
          <p:cNvPr id="3" name="内容占位符 2"/>
          <p:cNvSpPr>
            <a:spLocks noGrp="1"/>
          </p:cNvSpPr>
          <p:nvPr>
            <p:ph idx="1"/>
          </p:nvPr>
        </p:nvSpPr>
        <p:spPr/>
        <p:txBody>
          <a:bodyPr/>
          <a:lstStyle/>
          <a:p>
            <a:r>
              <a:rPr lang="en-US" altLang="zh-CN" dirty="0">
                <a:solidFill>
                  <a:srgbClr val="C00000"/>
                </a:solidFill>
                <a:sym typeface="+mn-ea"/>
              </a:rPr>
              <a:t>1</a:t>
            </a:r>
            <a:r>
              <a:rPr lang="zh-CN" altLang="en-US" dirty="0">
                <a:solidFill>
                  <a:srgbClr val="C00000"/>
                </a:solidFill>
                <a:sym typeface="+mn-ea"/>
              </a:rPr>
              <a:t>、引言</a:t>
            </a:r>
            <a:endParaRPr lang="zh-CN" altLang="en-US" dirty="0">
              <a:solidFill>
                <a:srgbClr val="C00000"/>
              </a:solidFill>
            </a:endParaRPr>
          </a:p>
          <a:p>
            <a:r>
              <a:rPr lang="en-US" altLang="zh-CN" dirty="0">
                <a:latin typeface="+mn-ea"/>
                <a:cs typeface="+mn-ea"/>
              </a:rPr>
              <a:t>2</a:t>
            </a:r>
            <a:r>
              <a:rPr lang="zh-CN" altLang="en-US" dirty="0">
                <a:latin typeface="+mn-ea"/>
                <a:cs typeface="+mn-ea"/>
              </a:rPr>
              <a:t>、向量索引</a:t>
            </a:r>
            <a:endParaRPr lang="en-US" altLang="zh-CN" dirty="0">
              <a:latin typeface="+mn-ea"/>
              <a:cs typeface="+mn-ea"/>
            </a:endParaRPr>
          </a:p>
          <a:p>
            <a:r>
              <a:rPr lang="en-US" altLang="zh-CN" b="0" i="0" dirty="0">
                <a:solidFill>
                  <a:srgbClr val="1F2328"/>
                </a:solidFill>
                <a:effectLst/>
                <a:latin typeface="+mn-ea"/>
                <a:cs typeface="+mn-ea"/>
              </a:rPr>
              <a:t>3</a:t>
            </a:r>
            <a:r>
              <a:rPr lang="zh-CN" altLang="en-US" b="0" i="0" dirty="0">
                <a:solidFill>
                  <a:srgbClr val="1F2328"/>
                </a:solidFill>
                <a:effectLst/>
                <a:latin typeface="+mn-ea"/>
                <a:cs typeface="+mn-ea"/>
              </a:rPr>
              <a:t>、系统</a:t>
            </a:r>
            <a:r>
              <a:rPr lang="zh-CN" altLang="en-US" b="0" i="0" dirty="0">
                <a:solidFill>
                  <a:srgbClr val="1F2328"/>
                </a:solidFill>
                <a:effectLst/>
                <a:latin typeface="-apple-system"/>
              </a:rPr>
              <a:t>实现与应用</a:t>
            </a:r>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3</a:t>
            </a:fld>
            <a:endParaRPr lang="zh-CN" altLang="en-US"/>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准确性指标</a:t>
            </a:r>
          </a:p>
        </p:txBody>
      </p:sp>
      <p:sp>
        <p:nvSpPr>
          <p:cNvPr id="3" name="内容占位符 2"/>
          <p:cNvSpPr>
            <a:spLocks noGrp="1"/>
          </p:cNvSpPr>
          <p:nvPr>
            <p:ph idx="1"/>
          </p:nvPr>
        </p:nvSpPr>
        <p:spPr/>
        <p:txBody>
          <a:bodyPr>
            <a:normAutofit/>
          </a:bodyPr>
          <a:lstStyle/>
          <a:p>
            <a:r>
              <a:rPr lang="zh-CN" altLang="en-US" dirty="0">
                <a:sym typeface="+mn-ea"/>
              </a:rPr>
              <a:t>K近邻检索</a:t>
            </a:r>
          </a:p>
          <a:p>
            <a:pPr lvl="1"/>
            <a:r>
              <a:rPr lang="en-US" altLang="zh-CN" dirty="0">
                <a:sym typeface="+mn-ea"/>
              </a:rPr>
              <a:t>1</a:t>
            </a:r>
            <a:r>
              <a:rPr lang="zh-CN" altLang="en-US" dirty="0">
                <a:sym typeface="+mn-ea"/>
              </a:rPr>
              <a:t> recall @ rank k：检索</a:t>
            </a:r>
            <a:r>
              <a:rPr lang="en-US" altLang="zh-CN" dirty="0">
                <a:sym typeface="+mn-ea"/>
              </a:rPr>
              <a:t>k</a:t>
            </a:r>
            <a:r>
              <a:rPr lang="zh-CN" altLang="en-US" dirty="0">
                <a:sym typeface="+mn-ea"/>
              </a:rPr>
              <a:t>个结果，找到最近邻的频率</a:t>
            </a:r>
          </a:p>
          <a:p>
            <a:pPr lvl="1"/>
            <a:r>
              <a:rPr lang="en-US" altLang="zh-CN" dirty="0">
                <a:sym typeface="+mn-ea"/>
              </a:rPr>
              <a:t>k1</a:t>
            </a:r>
            <a:r>
              <a:rPr lang="zh-CN" altLang="en-US" dirty="0">
                <a:sym typeface="+mn-ea"/>
              </a:rPr>
              <a:t> recall @ rank k</a:t>
            </a:r>
            <a:r>
              <a:rPr lang="en-US" altLang="zh-CN" dirty="0">
                <a:sym typeface="+mn-ea"/>
              </a:rPr>
              <a:t>2</a:t>
            </a:r>
            <a:r>
              <a:rPr lang="zh-CN" altLang="en-US" dirty="0">
                <a:sym typeface="+mn-ea"/>
              </a:rPr>
              <a:t>：检索</a:t>
            </a:r>
            <a:r>
              <a:rPr lang="en-US" altLang="zh-CN" dirty="0">
                <a:sym typeface="+mn-ea"/>
              </a:rPr>
              <a:t>k2</a:t>
            </a:r>
            <a:r>
              <a:rPr lang="zh-CN" altLang="en-US" dirty="0">
                <a:sym typeface="+mn-ea"/>
              </a:rPr>
              <a:t>个结果，找到前</a:t>
            </a:r>
            <a:r>
              <a:rPr lang="en-US" altLang="zh-CN" dirty="0">
                <a:sym typeface="+mn-ea"/>
              </a:rPr>
              <a:t>k1</a:t>
            </a:r>
            <a:r>
              <a:rPr lang="zh-CN" altLang="en-US" dirty="0">
                <a:sym typeface="+mn-ea"/>
              </a:rPr>
              <a:t>个近邻的频率</a:t>
            </a:r>
            <a:endParaRPr lang="en-US" altLang="zh-CN" dirty="0">
              <a:sym typeface="+mn-ea"/>
            </a:endParaRPr>
          </a:p>
          <a:p>
            <a:pPr lvl="1"/>
            <a:endParaRPr lang="zh-CN" altLang="en-US" dirty="0">
              <a:sym typeface="+mn-ea"/>
            </a:endParaRPr>
          </a:p>
          <a:p>
            <a:r>
              <a:rPr lang="zh-CN" altLang="en-US" dirty="0"/>
              <a:t>范围检索</a:t>
            </a:r>
          </a:p>
          <a:p>
            <a:pPr lvl="1"/>
            <a:r>
              <a:rPr lang="en-US" altLang="zh-CN" dirty="0" err="1"/>
              <a:t>recall</a:t>
            </a:r>
            <a:r>
              <a:rPr lang="en-US" altLang="zh-CN" dirty="0" err="1">
                <a:sym typeface="+mn-ea"/>
              </a:rPr>
              <a:t>（召回率</a:t>
            </a:r>
            <a:r>
              <a:rPr lang="en-US" altLang="zh-CN" dirty="0">
                <a:sym typeface="+mn-ea"/>
              </a:rPr>
              <a:t>）</a:t>
            </a:r>
            <a:endParaRPr lang="en-US" altLang="zh-CN" dirty="0"/>
          </a:p>
          <a:p>
            <a:pPr lvl="1"/>
            <a:r>
              <a:rPr lang="en-US" altLang="zh-CN" dirty="0" err="1"/>
              <a:t>Precision（准确率</a:t>
            </a:r>
            <a:r>
              <a:rPr lang="en-US" altLang="zh-CN" dirty="0"/>
              <a:t>）</a:t>
            </a:r>
            <a:r>
              <a:rPr lang="zh-CN" altLang="en-US" dirty="0"/>
              <a:t>：</a:t>
            </a:r>
            <a:r>
              <a:rPr lang="en-US" altLang="zh-CN" dirty="0" err="1"/>
              <a:t>检索出的结果中正确结果的比例</a:t>
            </a:r>
            <a:r>
              <a:rPr lang="zh-CN" altLang="en-US" dirty="0"/>
              <a:t>，不限制返回数量</a:t>
            </a:r>
          </a:p>
          <a:p>
            <a:pPr marL="0" lvl="0" indent="0">
              <a:buNone/>
            </a:pPr>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30</a:t>
            </a:fld>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端到端准确性指标</a:t>
            </a:r>
            <a:endParaRPr lang="zh-CN" altLang="en-US"/>
          </a:p>
        </p:txBody>
      </p:sp>
      <p:sp>
        <p:nvSpPr>
          <p:cNvPr id="3" name="内容占位符 2"/>
          <p:cNvSpPr>
            <a:spLocks noGrp="1"/>
          </p:cNvSpPr>
          <p:nvPr>
            <p:ph idx="1"/>
          </p:nvPr>
        </p:nvSpPr>
        <p:spPr/>
        <p:txBody>
          <a:bodyPr/>
          <a:lstStyle/>
          <a:p>
            <a:r>
              <a:rPr lang="zh-CN" altLang="en-US"/>
              <a:t>嵌入对原始数据之间相似性的刻画不一定完全准确</a:t>
            </a:r>
          </a:p>
        </p:txBody>
      </p:sp>
      <p:pic>
        <p:nvPicPr>
          <p:cNvPr id="4" name="图片 3"/>
          <p:cNvPicPr>
            <a:picLocks noChangeAspect="1"/>
          </p:cNvPicPr>
          <p:nvPr/>
        </p:nvPicPr>
        <p:blipFill>
          <a:blip r:embed="rId3"/>
          <a:stretch>
            <a:fillRect/>
          </a:stretch>
        </p:blipFill>
        <p:spPr>
          <a:xfrm>
            <a:off x="2452370" y="2157730"/>
            <a:ext cx="4238625" cy="4019550"/>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31</a:t>
            </a:fld>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暴力向量检索</a:t>
            </a:r>
          </a:p>
        </p:txBody>
      </p:sp>
      <p:sp>
        <p:nvSpPr>
          <p:cNvPr id="3" name="内容占位符 2"/>
          <p:cNvSpPr>
            <a:spLocks noGrp="1"/>
          </p:cNvSpPr>
          <p:nvPr>
            <p:ph idx="1"/>
          </p:nvPr>
        </p:nvSpPr>
        <p:spPr/>
        <p:txBody>
          <a:bodyPr>
            <a:noAutofit/>
          </a:bodyPr>
          <a:lstStyle/>
          <a:p>
            <a:r>
              <a:rPr lang="en-US" altLang="zh-CN" dirty="0" err="1"/>
              <a:t>复杂度</a:t>
            </a:r>
            <a:endParaRPr lang="en-US" altLang="zh-CN" dirty="0"/>
          </a:p>
          <a:p>
            <a:pPr lvl="1"/>
            <a:r>
              <a:rPr lang="en-US" altLang="zh-CN" dirty="0" err="1"/>
              <a:t>1</a:t>
            </a:r>
            <a:r>
              <a:rPr lang="zh-CN" altLang="en-US" dirty="0" err="1"/>
              <a:t>）</a:t>
            </a:r>
            <a:r>
              <a:rPr lang="en-US" altLang="zh-CN" dirty="0" err="1"/>
              <a:t>距离计算：O</a:t>
            </a:r>
            <a:r>
              <a:rPr lang="en-US" altLang="zh-CN" dirty="0"/>
              <a:t>(n*d)（</a:t>
            </a:r>
            <a:r>
              <a:rPr lang="en-US" altLang="zh-CN" dirty="0" err="1"/>
              <a:t>时间复杂度与n和d的乘积成正比</a:t>
            </a:r>
            <a:r>
              <a:rPr lang="en-US" altLang="zh-CN" dirty="0"/>
              <a:t>）</a:t>
            </a:r>
          </a:p>
          <a:p>
            <a:pPr lvl="2"/>
            <a:r>
              <a:rPr lang="en-US" altLang="zh-CN" dirty="0"/>
              <a:t>n: </a:t>
            </a:r>
            <a:r>
              <a:rPr lang="zh-CN" altLang="en-US" dirty="0"/>
              <a:t>向量数量</a:t>
            </a:r>
            <a:endParaRPr lang="en-US" altLang="zh-CN" dirty="0"/>
          </a:p>
          <a:p>
            <a:pPr lvl="2"/>
            <a:r>
              <a:rPr lang="en-US" altLang="zh-CN" dirty="0"/>
              <a:t>d: </a:t>
            </a:r>
            <a:r>
              <a:rPr lang="zh-CN" altLang="en-US" dirty="0"/>
              <a:t>向量维度</a:t>
            </a:r>
            <a:endParaRPr lang="en-US" altLang="zh-CN" dirty="0"/>
          </a:p>
          <a:p>
            <a:pPr lvl="1"/>
            <a:r>
              <a:rPr lang="en-US" altLang="zh-CN" dirty="0" err="1"/>
              <a:t>2</a:t>
            </a:r>
            <a:r>
              <a:rPr lang="zh-CN" altLang="en-US" dirty="0" err="1"/>
              <a:t>）获取结果</a:t>
            </a:r>
          </a:p>
          <a:p>
            <a:pPr lvl="2"/>
            <a:r>
              <a:rPr lang="zh-CN" altLang="en-US" dirty="0">
                <a:sym typeface="+mn-ea"/>
              </a:rPr>
              <a:t>K近邻检索（</a:t>
            </a:r>
            <a:r>
              <a:rPr lang="en-US" altLang="zh-CN" dirty="0" err="1"/>
              <a:t>获取前k个结果</a:t>
            </a:r>
            <a:r>
              <a:rPr lang="en-US" altLang="zh-CN" dirty="0"/>
              <a:t>）：O(n*log(k)）</a:t>
            </a:r>
          </a:p>
          <a:p>
            <a:pPr lvl="3"/>
            <a:r>
              <a:rPr lang="zh-CN" altLang="en-US" sz="1800" dirty="0"/>
              <a:t>长度为</a:t>
            </a:r>
            <a:r>
              <a:rPr lang="en-US" altLang="zh-CN" sz="1800" dirty="0"/>
              <a:t>k</a:t>
            </a:r>
            <a:r>
              <a:rPr lang="zh-CN" altLang="en-US" sz="1800" dirty="0"/>
              <a:t>的堆</a:t>
            </a:r>
            <a:endParaRPr lang="en-US" altLang="zh-CN" dirty="0"/>
          </a:p>
          <a:p>
            <a:pPr lvl="2"/>
            <a:r>
              <a:rPr lang="en-US" altLang="zh-CN" dirty="0" err="1"/>
              <a:t>范围</a:t>
            </a:r>
            <a:r>
              <a:rPr lang="zh-CN" altLang="en-US" dirty="0" err="1"/>
              <a:t>检索</a:t>
            </a:r>
            <a:r>
              <a:rPr lang="en-US" altLang="zh-CN" dirty="0" err="1"/>
              <a:t>（获取范围内结果</a:t>
            </a:r>
            <a:r>
              <a:rPr lang="en-US" altLang="zh-CN" dirty="0"/>
              <a:t>）：O(n)</a:t>
            </a:r>
            <a:endParaRPr lang="zh-CN" altLang="en-US" dirty="0"/>
          </a:p>
          <a:p>
            <a:r>
              <a:rPr lang="zh-CN" altLang="en-US" dirty="0"/>
              <a:t>指定一个相似性指标</a:t>
            </a:r>
            <a:endParaRPr lang="en-US" altLang="zh-CN" dirty="0"/>
          </a:p>
          <a:p>
            <a:pPr lvl="1"/>
            <a:r>
              <a:rPr lang="en-US" altLang="zh-CN" dirty="0"/>
              <a:t>L2</a:t>
            </a:r>
            <a:r>
              <a:rPr lang="zh-CN" altLang="en-US" dirty="0"/>
              <a:t>距离等</a:t>
            </a:r>
            <a:endParaRPr lang="en-US" altLang="zh-CN"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32</a:t>
            </a:fld>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python</a:t>
            </a:r>
            <a:r>
              <a:rPr lang="zh-CN" altLang="en-US" dirty="0"/>
              <a:t>编程作业</a:t>
            </a:r>
          </a:p>
        </p:txBody>
      </p:sp>
      <p:sp>
        <p:nvSpPr>
          <p:cNvPr id="3" name="内容占位符 2"/>
          <p:cNvSpPr>
            <a:spLocks noGrp="1"/>
          </p:cNvSpPr>
          <p:nvPr>
            <p:ph idx="1"/>
          </p:nvPr>
        </p:nvSpPr>
        <p:spPr/>
        <p:txBody>
          <a:bodyPr/>
          <a:lstStyle/>
          <a:p>
            <a:r>
              <a:rPr lang="en-US" altLang="zh-CN" dirty="0"/>
              <a:t>编写一个距离函数</a:t>
            </a:r>
            <a:r>
              <a:rPr lang="en-US" altLang="zh-CN" dirty="0">
                <a:sym typeface="+mn-ea"/>
              </a:rPr>
              <a:t>pairwise_distances</a:t>
            </a:r>
            <a:r>
              <a:rPr lang="en-US" altLang="zh-CN" dirty="0"/>
              <a:t>，用于计算两组向量之间的所有L2距离。</a:t>
            </a:r>
          </a:p>
          <a:p>
            <a:pPr lvl="1"/>
            <a:r>
              <a:rPr lang="en-US" altLang="zh-CN" dirty="0" err="1"/>
              <a:t>仅使用矩阵运算</a:t>
            </a:r>
            <a:endParaRPr lang="en-US" altLang="zh-CN" dirty="0"/>
          </a:p>
          <a:p>
            <a:endParaRPr lang="en-US" altLang="zh-CN" dirty="0"/>
          </a:p>
          <a:p>
            <a:endParaRPr lang="en-US" altLang="zh-CN" dirty="0"/>
          </a:p>
          <a:p>
            <a:r>
              <a:rPr lang="en-US" altLang="zh-CN" dirty="0"/>
              <a:t>编写一个函数k，该函数针对一组查询返回在L2</a:t>
            </a:r>
            <a:r>
              <a:rPr lang="zh-CN" altLang="en-US" dirty="0"/>
              <a:t>距离</a:t>
            </a:r>
            <a:r>
              <a:rPr lang="en-US" altLang="zh-CN" dirty="0" err="1"/>
              <a:t>下的最近邻</a:t>
            </a:r>
            <a:r>
              <a:rPr lang="en-US" altLang="zh-CN" dirty="0"/>
              <a:t>。</a:t>
            </a:r>
          </a:p>
          <a:p>
            <a:pPr lvl="1"/>
            <a:r>
              <a:rPr lang="en-US" altLang="zh-CN" dirty="0" err="1"/>
              <a:t>使用pairwise_distances函数</a:t>
            </a:r>
            <a:endParaRPr lang="en-US" altLang="zh-CN" dirty="0"/>
          </a:p>
        </p:txBody>
      </p:sp>
      <p:pic>
        <p:nvPicPr>
          <p:cNvPr id="5" name="图片 4"/>
          <p:cNvPicPr>
            <a:picLocks noChangeAspect="1"/>
          </p:cNvPicPr>
          <p:nvPr/>
        </p:nvPicPr>
        <p:blipFill>
          <a:blip r:embed="rId3"/>
          <a:stretch>
            <a:fillRect/>
          </a:stretch>
        </p:blipFill>
        <p:spPr>
          <a:xfrm>
            <a:off x="382270" y="5053330"/>
            <a:ext cx="8379460" cy="759460"/>
          </a:xfrm>
          <a:prstGeom prst="rect">
            <a:avLst/>
          </a:prstGeom>
        </p:spPr>
      </p:pic>
      <p:pic>
        <p:nvPicPr>
          <p:cNvPr id="6" name="图片 5"/>
          <p:cNvPicPr>
            <a:picLocks noChangeAspect="1"/>
          </p:cNvPicPr>
          <p:nvPr/>
        </p:nvPicPr>
        <p:blipFill>
          <a:blip r:embed="rId4"/>
          <a:stretch>
            <a:fillRect/>
          </a:stretch>
        </p:blipFill>
        <p:spPr>
          <a:xfrm>
            <a:off x="628650" y="2703195"/>
            <a:ext cx="5124450" cy="86677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33</a:t>
            </a:fld>
            <a:endParaRPr lang="zh-CN" altLang="en-US"/>
          </a:p>
        </p:txBody>
      </p:sp>
      <p:pic>
        <p:nvPicPr>
          <p:cNvPr id="7" name="图片 6"/>
          <p:cNvPicPr>
            <a:picLocks noChangeAspect="1"/>
          </p:cNvPicPr>
          <p:nvPr/>
        </p:nvPicPr>
        <p:blipFill>
          <a:blip r:embed="rId5"/>
          <a:stretch>
            <a:fillRect/>
          </a:stretch>
        </p:blipFill>
        <p:spPr>
          <a:xfrm>
            <a:off x="5500370" y="2388870"/>
            <a:ext cx="3171825" cy="581025"/>
          </a:xfrm>
          <a:prstGeom prst="rect">
            <a:avLst/>
          </a:prstGeom>
        </p:spPr>
      </p:pic>
      <p:sp>
        <p:nvSpPr>
          <p:cNvPr id="9" name="文本框 8">
            <a:extLst>
              <a:ext uri="{FF2B5EF4-FFF2-40B4-BE49-F238E27FC236}">
                <a16:creationId xmlns:a16="http://schemas.microsoft.com/office/drawing/2014/main" id="{7B6E1D57-FDB5-4BCB-5DDF-E4E56B3CBC61}"/>
              </a:ext>
            </a:extLst>
          </p:cNvPr>
          <p:cNvSpPr txBox="1"/>
          <p:nvPr/>
        </p:nvSpPr>
        <p:spPr>
          <a:xfrm>
            <a:off x="552449" y="5812790"/>
            <a:ext cx="8379460" cy="923330"/>
          </a:xfrm>
          <a:prstGeom prst="rect">
            <a:avLst/>
          </a:prstGeom>
          <a:noFill/>
          <a:ln>
            <a:solidFill>
              <a:schemeClr val="accent1">
                <a:shade val="50000"/>
              </a:schemeClr>
            </a:solidFill>
          </a:ln>
        </p:spPr>
        <p:txBody>
          <a:bodyPr wrap="square">
            <a:spAutoFit/>
          </a:bodyPr>
          <a:lstStyle/>
          <a:p>
            <a:r>
              <a:rPr lang="zh-CN" altLang="en-US" dirty="0"/>
              <a:t>注意：向量维度为</a:t>
            </a:r>
            <a:r>
              <a:rPr lang="en-US" altLang="zh-CN" dirty="0"/>
              <a:t>d</a:t>
            </a:r>
            <a:r>
              <a:rPr lang="zh-CN" altLang="en-US" dirty="0"/>
              <a:t>，可以作为参数任意设置；需要自己考虑模拟生成</a:t>
            </a:r>
            <a:r>
              <a:rPr lang="en-US" altLang="zh-CN" dirty="0"/>
              <a:t>n</a:t>
            </a:r>
            <a:r>
              <a:rPr lang="zh-CN" altLang="en-US" dirty="0"/>
              <a:t>个向量；提供</a:t>
            </a:r>
            <a:r>
              <a:rPr lang="en-US" altLang="zh-CN" dirty="0" err="1"/>
              <a:t>init</a:t>
            </a:r>
            <a:r>
              <a:rPr lang="zh-CN" altLang="en-US" dirty="0"/>
              <a:t>函数，装载</a:t>
            </a:r>
            <a:r>
              <a:rPr lang="en-US" altLang="zh-CN" dirty="0"/>
              <a:t>n</a:t>
            </a:r>
            <a:r>
              <a:rPr lang="zh-CN" altLang="en-US" dirty="0"/>
              <a:t>个向量，以便进行</a:t>
            </a:r>
            <a:r>
              <a:rPr lang="en-US" altLang="zh-CN" dirty="0" err="1"/>
              <a:t>knn</a:t>
            </a:r>
            <a:r>
              <a:rPr lang="zh-CN" altLang="en-US" dirty="0"/>
              <a:t>查询；自己设计进行功能和性能测试，完成实验报告，内容包括设计和实现方案、测试情况和结论等</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向量检索的衡量维度</a:t>
            </a:r>
          </a:p>
        </p:txBody>
      </p:sp>
      <p:sp>
        <p:nvSpPr>
          <p:cNvPr id="3" name="内容占位符 2"/>
          <p:cNvSpPr>
            <a:spLocks noGrp="1"/>
          </p:cNvSpPr>
          <p:nvPr>
            <p:ph idx="1"/>
          </p:nvPr>
        </p:nvSpPr>
        <p:spPr/>
        <p:txBody>
          <a:bodyPr/>
          <a:lstStyle/>
          <a:p>
            <a:r>
              <a:rPr lang="zh-CN" altLang="en-US"/>
              <a:t>准确性</a:t>
            </a:r>
          </a:p>
          <a:p>
            <a:r>
              <a:rPr lang="zh-CN" altLang="en-US"/>
              <a:t>内存开销</a:t>
            </a:r>
          </a:p>
          <a:p>
            <a:r>
              <a:rPr lang="zh-CN" altLang="en-US"/>
              <a:t>查询速度</a:t>
            </a:r>
          </a:p>
          <a:p>
            <a:pPr lvl="1"/>
            <a:r>
              <a:rPr lang="zh-CN" altLang="en-US"/>
              <a:t>延迟</a:t>
            </a:r>
          </a:p>
          <a:p>
            <a:pPr lvl="1"/>
            <a:r>
              <a:rPr lang="zh-CN" altLang="en-US"/>
              <a:t>吞吐</a:t>
            </a:r>
          </a:p>
        </p:txBody>
      </p:sp>
      <p:pic>
        <p:nvPicPr>
          <p:cNvPr id="4" name="图片 3"/>
          <p:cNvPicPr>
            <a:picLocks noChangeAspect="1"/>
          </p:cNvPicPr>
          <p:nvPr/>
        </p:nvPicPr>
        <p:blipFill>
          <a:blip r:embed="rId3"/>
          <a:stretch>
            <a:fillRect/>
          </a:stretch>
        </p:blipFill>
        <p:spPr>
          <a:xfrm>
            <a:off x="3818890" y="2483485"/>
            <a:ext cx="4969510" cy="402018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34</a:t>
            </a:fld>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tradeoff</a:t>
            </a:r>
          </a:p>
        </p:txBody>
      </p:sp>
      <p:sp>
        <p:nvSpPr>
          <p:cNvPr id="3" name="内容占位符 2"/>
          <p:cNvSpPr>
            <a:spLocks noGrp="1"/>
          </p:cNvSpPr>
          <p:nvPr>
            <p:ph idx="1"/>
          </p:nvPr>
        </p:nvSpPr>
        <p:spPr/>
        <p:txBody>
          <a:bodyPr/>
          <a:lstStyle/>
          <a:p>
            <a:r>
              <a:rPr lang="zh-CN" altLang="en-US"/>
              <a:t>固定数据集：</a:t>
            </a:r>
            <a:r>
              <a:rPr lang="en-US" altLang="zh-CN"/>
              <a:t>DEEP100M</a:t>
            </a:r>
          </a:p>
          <a:p>
            <a:r>
              <a:rPr lang="zh-CN" altLang="en-US"/>
              <a:t>固定一个维度：内存</a:t>
            </a:r>
          </a:p>
          <a:p>
            <a:r>
              <a:rPr lang="zh-CN" altLang="en-US"/>
              <a:t>对比另外两个</a:t>
            </a:r>
          </a:p>
          <a:p>
            <a:pPr lvl="1"/>
            <a:r>
              <a:rPr lang="zh-CN" altLang="en-US"/>
              <a:t>准确性越高</a:t>
            </a:r>
          </a:p>
          <a:p>
            <a:pPr lvl="1"/>
            <a:r>
              <a:rPr lang="zh-CN" altLang="en-US"/>
              <a:t>查询速度越低</a:t>
            </a:r>
          </a:p>
        </p:txBody>
      </p:sp>
      <p:pic>
        <p:nvPicPr>
          <p:cNvPr id="4" name="图片 3"/>
          <p:cNvPicPr>
            <a:picLocks noChangeAspect="1"/>
          </p:cNvPicPr>
          <p:nvPr/>
        </p:nvPicPr>
        <p:blipFill>
          <a:blip r:embed="rId3"/>
          <a:stretch>
            <a:fillRect/>
          </a:stretch>
        </p:blipFill>
        <p:spPr>
          <a:xfrm>
            <a:off x="3370580" y="2874010"/>
            <a:ext cx="5773420" cy="3841115"/>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35</a:t>
            </a:fld>
            <a:endParaRPr lang="zh-CN" alt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、引言</a:t>
            </a:r>
            <a:endParaRPr dirty="0"/>
          </a:p>
        </p:txBody>
      </p:sp>
      <p:sp>
        <p:nvSpPr>
          <p:cNvPr id="3" name="内容占位符 2"/>
          <p:cNvSpPr>
            <a:spLocks noGrp="1"/>
          </p:cNvSpPr>
          <p:nvPr>
            <p:ph idx="1"/>
          </p:nvPr>
        </p:nvSpPr>
        <p:spPr/>
        <p:txBody>
          <a:bodyPr/>
          <a:lstStyle/>
          <a:p>
            <a:pPr algn="l"/>
            <a:r>
              <a:rPr lang="en-US" altLang="zh-CN" dirty="0">
                <a:solidFill>
                  <a:srgbClr val="1F2328"/>
                </a:solidFill>
                <a:effectLst/>
                <a:latin typeface="+mn-ea"/>
                <a:cs typeface="+mn-ea"/>
                <a:sym typeface="+mn-ea"/>
              </a:rPr>
              <a:t>1.1 </a:t>
            </a:r>
            <a:r>
              <a:rPr lang="zh-CN" altLang="en-US" dirty="0">
                <a:solidFill>
                  <a:srgbClr val="1F2328"/>
                </a:solidFill>
                <a:effectLst/>
                <a:latin typeface="+mn-ea"/>
                <a:cs typeface="+mn-ea"/>
                <a:sym typeface="+mn-ea"/>
              </a:rPr>
              <a:t>向量检索的基本概念</a:t>
            </a:r>
            <a:endParaRPr lang="zh-CN" altLang="en-US" b="0" i="0" dirty="0">
              <a:solidFill>
                <a:srgbClr val="C00000"/>
              </a:solidFill>
              <a:effectLst/>
              <a:latin typeface="+mn-ea"/>
              <a:cs typeface="+mn-ea"/>
            </a:endParaRPr>
          </a:p>
          <a:p>
            <a:pPr algn="l"/>
            <a:r>
              <a:rPr lang="en-US" altLang="zh-CN" b="0" i="0" dirty="0">
                <a:solidFill>
                  <a:srgbClr val="C00000"/>
                </a:solidFill>
                <a:effectLst/>
                <a:latin typeface="+mn-ea"/>
                <a:cs typeface="+mn-ea"/>
              </a:rPr>
              <a:t>1.2 </a:t>
            </a:r>
            <a:r>
              <a:rPr lang="zh-CN" altLang="en-US" b="0" i="0" dirty="0">
                <a:solidFill>
                  <a:srgbClr val="C00000"/>
                </a:solidFill>
                <a:effectLst/>
                <a:latin typeface="+mn-ea"/>
                <a:cs typeface="+mn-ea"/>
              </a:rPr>
              <a:t>向量检索的发展历史</a:t>
            </a:r>
          </a:p>
          <a:p>
            <a:pPr algn="l"/>
            <a:r>
              <a:rPr lang="en-US" altLang="zh-CN" b="0" i="0" dirty="0">
                <a:solidFill>
                  <a:srgbClr val="1F2328"/>
                </a:solidFill>
                <a:effectLst/>
                <a:latin typeface="+mn-ea"/>
                <a:cs typeface="+mn-ea"/>
              </a:rPr>
              <a:t>1.3 </a:t>
            </a:r>
            <a:r>
              <a:rPr lang="zh-CN" altLang="en-US" b="0" i="0" dirty="0">
                <a:solidFill>
                  <a:srgbClr val="1F2328"/>
                </a:solidFill>
                <a:effectLst/>
                <a:latin typeface="+mn-ea"/>
                <a:cs typeface="+mn-ea"/>
              </a:rPr>
              <a:t>向量检索的应用场景</a:t>
            </a:r>
            <a:endParaRPr lang="zh-CN" altLang="en-US" dirty="0">
              <a:latin typeface="+mn-ea"/>
              <a:cs typeface="+mn-ea"/>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36</a:t>
            </a:fld>
            <a:endParaRPr lang="zh-CN" altLang="en-US"/>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sz="4400" dirty="0"/>
              <a:t>早期发展缓慢</a:t>
            </a:r>
          </a:p>
        </p:txBody>
      </p:sp>
      <p:sp>
        <p:nvSpPr>
          <p:cNvPr id="4" name="标题 3"/>
          <p:cNvSpPr>
            <a:spLocks noGrp="1"/>
          </p:cNvSpPr>
          <p:nvPr>
            <p:ph type="title"/>
          </p:nvPr>
        </p:nvSpPr>
        <p:spPr/>
        <p:txBody>
          <a:bodyPr/>
          <a:lstStyle/>
          <a:p>
            <a:r>
              <a:rPr lang="zh-CN" altLang="en-US">
                <a:sym typeface="+mn-ea"/>
              </a:rPr>
              <a:t>1.2 向量检索的发展历史</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37</a:t>
            </a:fld>
            <a:endParaRPr lang="zh-CN" alt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技术受限</a:t>
            </a:r>
          </a:p>
        </p:txBody>
      </p:sp>
      <p:sp>
        <p:nvSpPr>
          <p:cNvPr id="3" name="内容占位符 2"/>
          <p:cNvSpPr>
            <a:spLocks noGrp="1"/>
          </p:cNvSpPr>
          <p:nvPr>
            <p:ph idx="1"/>
          </p:nvPr>
        </p:nvSpPr>
        <p:spPr/>
        <p:txBody>
          <a:bodyPr>
            <a:normAutofit/>
          </a:bodyPr>
          <a:lstStyle/>
          <a:p>
            <a:pPr lvl="0"/>
            <a:r>
              <a:rPr lang="zh-CN" altLang="en-US" b="0" i="0" dirty="0">
                <a:solidFill>
                  <a:srgbClr val="1F2328"/>
                </a:solidFill>
                <a:effectLst/>
                <a:latin typeface="-apple-system"/>
              </a:rPr>
              <a:t>早期应用领域</a:t>
            </a:r>
            <a:endParaRPr lang="en-US" altLang="zh-CN" b="0" i="0" dirty="0">
              <a:solidFill>
                <a:srgbClr val="1F2328"/>
              </a:solidFill>
              <a:effectLst/>
              <a:latin typeface="-apple-system"/>
            </a:endParaRPr>
          </a:p>
          <a:p>
            <a:pPr lvl="1"/>
            <a:r>
              <a:rPr lang="zh-CN" altLang="en-US" b="0" i="0" dirty="0">
                <a:effectLst/>
                <a:latin typeface="-apple-system"/>
              </a:rPr>
              <a:t>文本处理</a:t>
            </a:r>
            <a:endParaRPr lang="en-US" altLang="zh-CN" dirty="0">
              <a:latin typeface="-apple-system"/>
            </a:endParaRPr>
          </a:p>
          <a:p>
            <a:pPr lvl="1"/>
            <a:r>
              <a:rPr lang="zh-CN" altLang="en-US" b="0" i="0" dirty="0">
                <a:effectLst/>
                <a:latin typeface="-apple-system"/>
              </a:rPr>
              <a:t>图片处理</a:t>
            </a:r>
            <a:endParaRPr lang="en-US" altLang="zh-CN" b="0" i="0" dirty="0">
              <a:effectLst/>
              <a:latin typeface="-apple-system"/>
            </a:endParaRPr>
          </a:p>
          <a:p>
            <a:pPr algn="l"/>
            <a:endParaRPr lang="en-US" altLang="zh-CN" b="0" i="0" dirty="0">
              <a:solidFill>
                <a:srgbClr val="1F2328"/>
              </a:solidFill>
              <a:effectLst/>
              <a:latin typeface="-apple-system"/>
            </a:endParaRPr>
          </a:p>
          <a:p>
            <a:pPr lvl="0"/>
            <a:r>
              <a:rPr lang="zh-CN" altLang="en-US" b="0" i="0" dirty="0">
                <a:solidFill>
                  <a:srgbClr val="1F2328"/>
                </a:solidFill>
                <a:effectLst/>
                <a:latin typeface="-apple-system"/>
              </a:rPr>
              <a:t>核心优势（相比于</a:t>
            </a:r>
            <a:r>
              <a:rPr lang="zh-CN" altLang="en-US" b="0" i="0" dirty="0">
                <a:effectLst/>
                <a:latin typeface="-apple-system"/>
              </a:rPr>
              <a:t>传统关系型数据库</a:t>
            </a:r>
            <a:r>
              <a:rPr lang="zh-CN" altLang="en-US" b="0" i="0" dirty="0">
                <a:solidFill>
                  <a:srgbClr val="1F2328"/>
                </a:solidFill>
                <a:effectLst/>
                <a:latin typeface="-apple-system"/>
              </a:rPr>
              <a:t>）</a:t>
            </a:r>
            <a:endParaRPr lang="en-US" altLang="zh-CN" b="0" i="0" dirty="0">
              <a:solidFill>
                <a:srgbClr val="1F2328"/>
              </a:solidFill>
              <a:effectLst/>
              <a:latin typeface="-apple-system"/>
            </a:endParaRPr>
          </a:p>
          <a:p>
            <a:pPr lvl="1"/>
            <a:r>
              <a:rPr lang="zh-CN" altLang="en-US" b="0" i="0" dirty="0">
                <a:effectLst/>
                <a:latin typeface="-apple-system"/>
              </a:rPr>
              <a:t>擅长处理和分析非结构化数据</a:t>
            </a:r>
            <a:endParaRPr lang="en-US" altLang="zh-CN" b="0" i="0" dirty="0">
              <a:effectLst/>
              <a:latin typeface="-apple-system"/>
            </a:endParaRPr>
          </a:p>
          <a:p>
            <a:pPr lvl="2"/>
            <a:endParaRPr lang="en-US" altLang="zh-CN" dirty="0">
              <a:latin typeface="-apple-system"/>
            </a:endParaRPr>
          </a:p>
          <a:p>
            <a:pPr lvl="0"/>
            <a:r>
              <a:rPr lang="zh-CN" altLang="en-US" b="0" i="0" dirty="0">
                <a:effectLst/>
                <a:latin typeface="-apple-system"/>
              </a:rPr>
              <a:t>小众发展的状态</a:t>
            </a:r>
            <a:endParaRPr lang="en-US" altLang="zh-CN" b="0" i="0" dirty="0">
              <a:effectLst/>
              <a:latin typeface="-apple-system"/>
            </a:endParaRPr>
          </a:p>
          <a:p>
            <a:pPr lvl="1"/>
            <a:r>
              <a:rPr lang="zh-CN" altLang="en-US" b="0" i="0" dirty="0">
                <a:effectLst/>
                <a:latin typeface="-apple-system"/>
              </a:rPr>
              <a:t>嵌入模型的发展限制，大量非结构化数据无法被有效处理</a:t>
            </a:r>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zh-CN" sz="4400" dirty="0"/>
              <a:t>当前发展迅速</a:t>
            </a:r>
          </a:p>
        </p:txBody>
      </p:sp>
      <p:sp>
        <p:nvSpPr>
          <p:cNvPr id="4" name="标题 3"/>
          <p:cNvSpPr>
            <a:spLocks noGrp="1"/>
          </p:cNvSpPr>
          <p:nvPr>
            <p:ph type="title"/>
          </p:nvPr>
        </p:nvSpPr>
        <p:spPr/>
        <p:txBody>
          <a:bodyPr/>
          <a:lstStyle/>
          <a:p>
            <a:r>
              <a:rPr lang="zh-CN" altLang="en-US">
                <a:sym typeface="+mn-ea"/>
              </a:rPr>
              <a:t>1.2 向量检索的发展历史</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39</a:t>
            </a:fld>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、引言</a:t>
            </a:r>
            <a:endParaRPr dirty="0"/>
          </a:p>
        </p:txBody>
      </p:sp>
      <p:sp>
        <p:nvSpPr>
          <p:cNvPr id="3" name="内容占位符 2"/>
          <p:cNvSpPr>
            <a:spLocks noGrp="1"/>
          </p:cNvSpPr>
          <p:nvPr>
            <p:ph idx="1"/>
          </p:nvPr>
        </p:nvSpPr>
        <p:spPr/>
        <p:txBody>
          <a:bodyPr/>
          <a:lstStyle/>
          <a:p>
            <a:pPr algn="l"/>
            <a:r>
              <a:rPr lang="en-US" altLang="zh-CN" dirty="0">
                <a:solidFill>
                  <a:srgbClr val="C00000"/>
                </a:solidFill>
                <a:effectLst/>
                <a:latin typeface="+mn-ea"/>
                <a:cs typeface="+mn-ea"/>
                <a:sym typeface="+mn-ea"/>
              </a:rPr>
              <a:t>1.1 </a:t>
            </a:r>
            <a:r>
              <a:rPr lang="zh-CN" altLang="en-US" dirty="0">
                <a:solidFill>
                  <a:srgbClr val="C00000"/>
                </a:solidFill>
                <a:effectLst/>
                <a:latin typeface="+mn-ea"/>
                <a:cs typeface="+mn-ea"/>
                <a:sym typeface="+mn-ea"/>
              </a:rPr>
              <a:t>向量检索的基本概念</a:t>
            </a:r>
            <a:endParaRPr lang="zh-CN" altLang="en-US" b="0" i="0" dirty="0">
              <a:solidFill>
                <a:srgbClr val="C00000"/>
              </a:solidFill>
              <a:effectLst/>
              <a:latin typeface="+mn-ea"/>
              <a:cs typeface="+mn-ea"/>
            </a:endParaRPr>
          </a:p>
          <a:p>
            <a:pPr algn="l"/>
            <a:r>
              <a:rPr lang="en-US" altLang="zh-CN" b="0" i="0" dirty="0">
                <a:solidFill>
                  <a:schemeClr val="tx1"/>
                </a:solidFill>
                <a:effectLst/>
                <a:latin typeface="+mn-ea"/>
                <a:cs typeface="+mn-ea"/>
              </a:rPr>
              <a:t>1.2 </a:t>
            </a:r>
            <a:r>
              <a:rPr lang="zh-CN" altLang="en-US" b="0" i="0" dirty="0">
                <a:solidFill>
                  <a:schemeClr val="tx1"/>
                </a:solidFill>
                <a:effectLst/>
                <a:latin typeface="+mn-ea"/>
                <a:cs typeface="+mn-ea"/>
              </a:rPr>
              <a:t>向量检索的发展历史</a:t>
            </a:r>
          </a:p>
          <a:p>
            <a:pPr algn="l"/>
            <a:r>
              <a:rPr lang="en-US" altLang="zh-CN" b="0" i="0" dirty="0">
                <a:solidFill>
                  <a:srgbClr val="1F2328"/>
                </a:solidFill>
                <a:effectLst/>
                <a:latin typeface="+mn-ea"/>
                <a:cs typeface="+mn-ea"/>
              </a:rPr>
              <a:t>1.3 </a:t>
            </a:r>
            <a:r>
              <a:rPr lang="zh-CN" altLang="en-US" b="0" i="0" dirty="0">
                <a:solidFill>
                  <a:srgbClr val="1F2328"/>
                </a:solidFill>
                <a:effectLst/>
                <a:latin typeface="+mn-ea"/>
                <a:cs typeface="+mn-ea"/>
              </a:rPr>
              <a:t>向量检索的应用场景</a:t>
            </a:r>
            <a:endParaRPr lang="zh-CN" altLang="en-US" dirty="0">
              <a:latin typeface="+mn-ea"/>
              <a:cs typeface="+mn-ea"/>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4</a:t>
            </a:fld>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大语言模型需求</a:t>
            </a:r>
          </a:p>
        </p:txBody>
      </p:sp>
      <p:sp>
        <p:nvSpPr>
          <p:cNvPr id="3" name="内容占位符 2"/>
          <p:cNvSpPr>
            <a:spLocks noGrp="1"/>
          </p:cNvSpPr>
          <p:nvPr>
            <p:ph idx="1"/>
          </p:nvPr>
        </p:nvSpPr>
        <p:spPr/>
        <p:txBody>
          <a:bodyPr>
            <a:normAutofit/>
          </a:bodyPr>
          <a:lstStyle/>
          <a:p>
            <a:pPr lvl="0" algn="l"/>
            <a:r>
              <a:rPr lang="zh-CN" altLang="en-US" b="0" i="0" dirty="0">
                <a:solidFill>
                  <a:srgbClr val="1F2328"/>
                </a:solidFill>
                <a:effectLst/>
                <a:latin typeface="Times New Roman" panose="02020603050405020304" pitchFamily="18" charset="0"/>
                <a:cs typeface="Times New Roman" panose="02020603050405020304" pitchFamily="18" charset="0"/>
              </a:rPr>
              <a:t>模型幻觉问题</a:t>
            </a:r>
          </a:p>
          <a:p>
            <a:pPr lvl="0"/>
            <a:r>
              <a:rPr lang="zh-CN" altLang="en-US" b="0" i="0" dirty="0">
                <a:solidFill>
                  <a:srgbClr val="1F2328"/>
                </a:solidFill>
                <a:effectLst/>
                <a:latin typeface="Times New Roman" panose="02020603050405020304" pitchFamily="18" charset="0"/>
                <a:cs typeface="Times New Roman" panose="02020603050405020304" pitchFamily="18" charset="0"/>
              </a:rPr>
              <a:t>实时数据访问问题</a:t>
            </a:r>
            <a:endParaRPr lang="en-US" altLang="zh-CN" b="0" i="0" dirty="0">
              <a:solidFill>
                <a:srgbClr val="1F2328"/>
              </a:solidFill>
              <a:effectLst/>
              <a:latin typeface="Times New Roman" panose="02020603050405020304" pitchFamily="18" charset="0"/>
              <a:cs typeface="Times New Roman" panose="02020603050405020304" pitchFamily="18" charset="0"/>
            </a:endParaRPr>
          </a:p>
          <a:p>
            <a:pPr lvl="0"/>
            <a:r>
              <a:rPr lang="zh-CN" altLang="en-US" dirty="0">
                <a:solidFill>
                  <a:srgbClr val="1F2328"/>
                </a:solidFill>
                <a:latin typeface="Times New Roman" panose="02020603050405020304" pitchFamily="18" charset="0"/>
              </a:rPr>
              <a:t>隐私</a:t>
            </a:r>
            <a:r>
              <a:rPr lang="zh-CN" altLang="en-US" b="0" i="0" dirty="0">
                <a:solidFill>
                  <a:srgbClr val="1F2328"/>
                </a:solidFill>
                <a:effectLst/>
                <a:latin typeface="Times New Roman" panose="02020603050405020304" pitchFamily="18" charset="0"/>
                <a:cs typeface="Times New Roman" panose="02020603050405020304" pitchFamily="18" charset="0"/>
              </a:rPr>
              <a:t>数据（企业、个人）访问问题</a:t>
            </a:r>
            <a:endParaRPr lang="en-US" altLang="zh-CN" b="0" i="0" dirty="0">
              <a:solidFill>
                <a:srgbClr val="1F2328"/>
              </a:solidFill>
              <a:effectLst/>
              <a:latin typeface="Times New Roman" panose="02020603050405020304" pitchFamily="18" charset="0"/>
              <a:cs typeface="Times New Roman" panose="02020603050405020304" pitchFamily="18" charset="0"/>
            </a:endParaRPr>
          </a:p>
          <a:p>
            <a:pPr lvl="0"/>
            <a:r>
              <a:rPr lang="zh-CN" altLang="en-US" b="0" i="0" dirty="0">
                <a:solidFill>
                  <a:srgbClr val="1F2328"/>
                </a:solidFill>
                <a:effectLst/>
                <a:latin typeface="Times New Roman" panose="02020603050405020304" pitchFamily="18" charset="0"/>
                <a:cs typeface="Times New Roman" panose="02020603050405020304" pitchFamily="18" charset="0"/>
              </a:rPr>
              <a:t>模型推理资源消耗大</a:t>
            </a:r>
            <a:endParaRPr lang="en-US" altLang="zh-CN" b="0" i="0" dirty="0">
              <a:solidFill>
                <a:srgbClr val="1F2328"/>
              </a:solidFill>
              <a:effectLst/>
              <a:latin typeface="Times New Roman" panose="02020603050405020304" pitchFamily="18" charset="0"/>
              <a:cs typeface="Times New Roman" panose="02020603050405020304" pitchFamily="18" charset="0"/>
            </a:endParaRPr>
          </a:p>
          <a:p>
            <a:pPr lvl="0"/>
            <a:endParaRPr lang="zh-CN" altLang="en-US" b="0" i="0" dirty="0">
              <a:solidFill>
                <a:srgbClr val="1F2328"/>
              </a:solidFill>
              <a:effectLst/>
              <a:latin typeface="Times New Roman" panose="02020603050405020304" pitchFamily="18" charset="0"/>
              <a:cs typeface="Times New Roman" panose="02020603050405020304" pitchFamily="18" charset="0"/>
            </a:endParaRPr>
          </a:p>
          <a:p>
            <a:pPr lvl="0"/>
            <a:r>
              <a:rPr lang="en-US" altLang="zh-CN" dirty="0">
                <a:latin typeface="Times New Roman" panose="02020603050405020304" pitchFamily="18" charset="0"/>
                <a:cs typeface="Times New Roman" panose="02020603050405020304" pitchFamily="18" charset="0"/>
              </a:rPr>
              <a:t>RAG</a:t>
            </a:r>
          </a:p>
          <a:p>
            <a:pPr lvl="1"/>
            <a:r>
              <a:rPr lang="zh-CN" altLang="en-US" b="0" i="0" dirty="0">
                <a:solidFill>
                  <a:srgbClr val="1F2328"/>
                </a:solidFill>
                <a:effectLst/>
                <a:latin typeface="Times New Roman" panose="02020603050405020304" pitchFamily="18" charset="0"/>
                <a:cs typeface="Times New Roman" panose="02020603050405020304" pitchFamily="18" charset="0"/>
              </a:rPr>
              <a:t>这些局限性问题可以通过向量检索来部分解决</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海量非结构化数据</a:t>
            </a:r>
          </a:p>
        </p:txBody>
      </p:sp>
      <p:sp>
        <p:nvSpPr>
          <p:cNvPr id="3" name="内容占位符 2"/>
          <p:cNvSpPr>
            <a:spLocks noGrp="1"/>
          </p:cNvSpPr>
          <p:nvPr>
            <p:ph idx="1"/>
          </p:nvPr>
        </p:nvSpPr>
        <p:spPr/>
        <p:txBody>
          <a:bodyPr>
            <a:normAutofit/>
          </a:bodyPr>
          <a:lstStyle/>
          <a:p>
            <a:pPr algn="l"/>
            <a:r>
              <a:rPr lang="zh-CN" altLang="en-US" b="0" i="0" dirty="0">
                <a:solidFill>
                  <a:srgbClr val="1F2328"/>
                </a:solidFill>
                <a:effectLst/>
                <a:latin typeface="-apple-system"/>
              </a:rPr>
              <a:t>海量数据</a:t>
            </a:r>
            <a:endParaRPr lang="en-US" altLang="zh-CN" b="0" i="0" dirty="0">
              <a:solidFill>
                <a:srgbClr val="1F2328"/>
              </a:solidFill>
              <a:effectLst/>
              <a:latin typeface="-apple-system"/>
            </a:endParaRPr>
          </a:p>
          <a:p>
            <a:pPr lvl="1"/>
            <a:r>
              <a:rPr lang="en-US" altLang="zh-CN" b="0" i="0" dirty="0">
                <a:solidFill>
                  <a:srgbClr val="1F2328"/>
                </a:solidFill>
                <a:effectLst/>
                <a:latin typeface="-apple-system"/>
              </a:rPr>
              <a:t>《</a:t>
            </a:r>
            <a:r>
              <a:rPr lang="en-US" altLang="zh-CN" b="0" i="0" dirty="0">
                <a:solidFill>
                  <a:srgbClr val="1F2328"/>
                </a:solidFill>
                <a:effectLst/>
              </a:rPr>
              <a:t>Data Age 2025</a:t>
            </a:r>
            <a:r>
              <a:rPr lang="en-US" altLang="zh-CN" b="0" i="0" dirty="0">
                <a:solidFill>
                  <a:srgbClr val="1F2328"/>
                </a:solidFill>
                <a:effectLst/>
                <a:latin typeface="-apple-system"/>
              </a:rPr>
              <a:t>》</a:t>
            </a:r>
            <a:r>
              <a:rPr lang="zh-CN" altLang="en-US" b="0" i="0" dirty="0">
                <a:solidFill>
                  <a:srgbClr val="1F2328"/>
                </a:solidFill>
                <a:effectLst/>
                <a:latin typeface="-apple-system"/>
              </a:rPr>
              <a:t>的报告中预测，从</a:t>
            </a:r>
            <a:r>
              <a:rPr lang="en-US" altLang="zh-CN" b="0" i="0" dirty="0">
                <a:solidFill>
                  <a:srgbClr val="1F2328"/>
                </a:solidFill>
                <a:effectLst/>
                <a:latin typeface="-apple-system"/>
              </a:rPr>
              <a:t>2018</a:t>
            </a:r>
            <a:r>
              <a:rPr lang="zh-CN" altLang="en-US" b="0" i="0" dirty="0">
                <a:solidFill>
                  <a:srgbClr val="1F2328"/>
                </a:solidFill>
                <a:effectLst/>
                <a:latin typeface="-apple-system"/>
              </a:rPr>
              <a:t>年到</a:t>
            </a:r>
            <a:r>
              <a:rPr lang="en-US" altLang="zh-CN" b="0" i="0" dirty="0">
                <a:solidFill>
                  <a:srgbClr val="1F2328"/>
                </a:solidFill>
                <a:effectLst/>
                <a:latin typeface="-apple-system"/>
              </a:rPr>
              <a:t>2025</a:t>
            </a:r>
            <a:r>
              <a:rPr lang="zh-CN" altLang="en-US" b="0" i="0" dirty="0">
                <a:solidFill>
                  <a:srgbClr val="1F2328"/>
                </a:solidFill>
                <a:effectLst/>
                <a:latin typeface="-apple-system"/>
              </a:rPr>
              <a:t>年，全球数据将从</a:t>
            </a:r>
            <a:r>
              <a:rPr lang="en-US" altLang="zh-CN" b="0" i="0" dirty="0">
                <a:solidFill>
                  <a:srgbClr val="1F2328"/>
                </a:solidFill>
                <a:effectLst/>
                <a:latin typeface="-apple-system"/>
              </a:rPr>
              <a:t>33ZB</a:t>
            </a:r>
            <a:r>
              <a:rPr lang="zh-CN" altLang="en-US" b="0" i="0" dirty="0">
                <a:solidFill>
                  <a:srgbClr val="1F2328"/>
                </a:solidFill>
                <a:effectLst/>
                <a:latin typeface="-apple-system"/>
              </a:rPr>
              <a:t>急速增长到</a:t>
            </a:r>
            <a:r>
              <a:rPr lang="en-US" altLang="zh-CN" b="0" i="0" dirty="0">
                <a:solidFill>
                  <a:srgbClr val="1F2328"/>
                </a:solidFill>
                <a:effectLst/>
                <a:latin typeface="-apple-system"/>
              </a:rPr>
              <a:t>175ZB</a:t>
            </a:r>
            <a:r>
              <a:rPr lang="zh-CN" altLang="en-US" b="0" i="0" dirty="0">
                <a:solidFill>
                  <a:srgbClr val="1F2328"/>
                </a:solidFill>
                <a:effectLst/>
                <a:latin typeface="-apple-system"/>
              </a:rPr>
              <a:t>，比</a:t>
            </a:r>
            <a:r>
              <a:rPr lang="en-US" altLang="zh-CN" b="0" i="0" dirty="0">
                <a:solidFill>
                  <a:srgbClr val="1F2328"/>
                </a:solidFill>
                <a:effectLst/>
                <a:latin typeface="-apple-system"/>
              </a:rPr>
              <a:t>2016</a:t>
            </a:r>
            <a:r>
              <a:rPr lang="zh-CN" altLang="en-US" b="0" i="0" dirty="0">
                <a:solidFill>
                  <a:srgbClr val="1F2328"/>
                </a:solidFill>
                <a:effectLst/>
                <a:latin typeface="-apple-system"/>
              </a:rPr>
              <a:t>年产生的数据量增加了十倍</a:t>
            </a:r>
            <a:endParaRPr lang="en-US" altLang="zh-CN" b="0" i="0" dirty="0">
              <a:solidFill>
                <a:srgbClr val="1F2328"/>
              </a:solidFill>
              <a:effectLst/>
              <a:latin typeface="-apple-system"/>
            </a:endParaRPr>
          </a:p>
          <a:p>
            <a:pPr algn="l"/>
            <a:r>
              <a:rPr lang="zh-CN" altLang="en-US" b="0" i="0" dirty="0">
                <a:solidFill>
                  <a:srgbClr val="1F2328"/>
                </a:solidFill>
                <a:effectLst/>
                <a:latin typeface="-apple-system"/>
              </a:rPr>
              <a:t>非结构化数据占比高</a:t>
            </a:r>
            <a:endParaRPr lang="en-US" altLang="zh-CN" b="0" i="0" dirty="0">
              <a:solidFill>
                <a:srgbClr val="1F2328"/>
              </a:solidFill>
              <a:effectLst/>
              <a:latin typeface="-apple-system"/>
            </a:endParaRPr>
          </a:p>
          <a:p>
            <a:pPr lvl="1"/>
            <a:r>
              <a:rPr lang="zh-CN" altLang="en-US" b="0" i="0" dirty="0">
                <a:solidFill>
                  <a:srgbClr val="1F2328"/>
                </a:solidFill>
                <a:effectLst/>
                <a:latin typeface="-apple-system"/>
              </a:rPr>
              <a:t>预测到</a:t>
            </a:r>
            <a:r>
              <a:rPr lang="en-US" altLang="zh-CN" b="0" i="0" dirty="0">
                <a:solidFill>
                  <a:srgbClr val="1F2328"/>
                </a:solidFill>
                <a:effectLst/>
                <a:latin typeface="-apple-system"/>
              </a:rPr>
              <a:t>2025</a:t>
            </a:r>
            <a:r>
              <a:rPr lang="zh-CN" altLang="en-US" b="0" i="0" dirty="0">
                <a:solidFill>
                  <a:srgbClr val="1F2328"/>
                </a:solidFill>
                <a:effectLst/>
                <a:latin typeface="-apple-system"/>
              </a:rPr>
              <a:t>年非结构化数据（图片，视频，文本等）占企业数据的</a:t>
            </a:r>
            <a:r>
              <a:rPr lang="en-US" altLang="zh-CN" b="0" i="0" dirty="0">
                <a:solidFill>
                  <a:srgbClr val="1F2328"/>
                </a:solidFill>
                <a:effectLst/>
                <a:latin typeface="-apple-system"/>
              </a:rPr>
              <a:t>80%</a:t>
            </a:r>
            <a:r>
              <a:rPr lang="zh-CN" altLang="en-US" b="0" i="0" dirty="0">
                <a:solidFill>
                  <a:srgbClr val="1F2328"/>
                </a:solidFill>
                <a:effectLst/>
                <a:latin typeface="-apple-system"/>
              </a:rPr>
              <a:t>以上</a:t>
            </a:r>
            <a:endParaRPr lang="zh-CN" altLang="en-US" dirty="0"/>
          </a:p>
        </p:txBody>
      </p:sp>
      <p:pic>
        <p:nvPicPr>
          <p:cNvPr id="6" name="Picture 4" descr="unstructed 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267" y="4396323"/>
            <a:ext cx="5017465" cy="221691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49AE70B2-8BF9-45C0-BB95-33D1B9D3A854}" type="slidenum">
              <a:rPr lang="zh-CN" altLang="en-US" smtClean="0"/>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endParaRPr dirty="0"/>
          </a:p>
        </p:txBody>
      </p:sp>
      <p:sp>
        <p:nvSpPr>
          <p:cNvPr id="3" name="内容占位符 2"/>
          <p:cNvSpPr>
            <a:spLocks noGrp="1"/>
          </p:cNvSpPr>
          <p:nvPr>
            <p:ph idx="1"/>
          </p:nvPr>
        </p:nvSpPr>
        <p:spPr/>
        <p:txBody>
          <a:bodyPr/>
          <a:lstStyle/>
          <a:p>
            <a:pPr algn="l"/>
            <a:r>
              <a:rPr lang="en-US" altLang="zh-CN" b="0" i="0" dirty="0">
                <a:solidFill>
                  <a:srgbClr val="1F2328"/>
                </a:solidFill>
                <a:effectLst/>
                <a:latin typeface="-apple-system"/>
              </a:rPr>
              <a:t>1.1 </a:t>
            </a:r>
            <a:r>
              <a:rPr lang="zh-CN" altLang="en-US" b="0" i="0" dirty="0">
                <a:solidFill>
                  <a:srgbClr val="1F2328"/>
                </a:solidFill>
                <a:effectLst/>
                <a:latin typeface="-apple-system"/>
              </a:rPr>
              <a:t>向量检索的基本概念</a:t>
            </a:r>
          </a:p>
          <a:p>
            <a:pPr algn="l"/>
            <a:r>
              <a:rPr lang="en-US" altLang="zh-CN" b="0" i="0" dirty="0">
                <a:solidFill>
                  <a:srgbClr val="1F2328"/>
                </a:solidFill>
                <a:effectLst/>
                <a:latin typeface="-apple-system"/>
              </a:rPr>
              <a:t>1.2 </a:t>
            </a:r>
            <a:r>
              <a:rPr lang="zh-CN" altLang="en-US" b="0" i="0" dirty="0">
                <a:solidFill>
                  <a:srgbClr val="1F2328"/>
                </a:solidFill>
                <a:effectLst/>
                <a:latin typeface="-apple-system"/>
              </a:rPr>
              <a:t>向量检索的发展历史</a:t>
            </a:r>
          </a:p>
          <a:p>
            <a:pPr algn="l"/>
            <a:r>
              <a:rPr lang="en-US" altLang="zh-CN" b="0" i="0" dirty="0">
                <a:solidFill>
                  <a:srgbClr val="C00000"/>
                </a:solidFill>
                <a:effectLst/>
                <a:latin typeface="-apple-system"/>
              </a:rPr>
              <a:t>1.3 </a:t>
            </a:r>
            <a:r>
              <a:rPr lang="zh-CN" altLang="en-US" b="0" i="0" dirty="0">
                <a:solidFill>
                  <a:srgbClr val="C00000"/>
                </a:solidFill>
                <a:effectLst/>
                <a:latin typeface="-apple-system"/>
              </a:rPr>
              <a:t>向量检索的应用场景</a:t>
            </a:r>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42</a:t>
            </a:fld>
            <a:endParaRPr lang="zh-CN" altLang="en-US"/>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传统向量检索应用场景</a:t>
            </a:r>
            <a:endParaRPr lang="zh-CN" altLang="en-US" dirty="0"/>
          </a:p>
        </p:txBody>
      </p:sp>
      <p:sp>
        <p:nvSpPr>
          <p:cNvPr id="3" name="内容占位符 2"/>
          <p:cNvSpPr>
            <a:spLocks noGrp="1"/>
          </p:cNvSpPr>
          <p:nvPr>
            <p:ph idx="1"/>
          </p:nvPr>
        </p:nvSpPr>
        <p:spPr/>
        <p:txBody>
          <a:bodyPr/>
          <a:lstStyle/>
          <a:p>
            <a:r>
              <a:rPr lang="zh-CN" altLang="en-US" i="0" dirty="0">
                <a:solidFill>
                  <a:srgbClr val="1F2328"/>
                </a:solidFill>
                <a:effectLst/>
                <a:latin typeface="-apple-system"/>
              </a:rPr>
              <a:t>搜索推荐广告等传统互联网业务</a:t>
            </a:r>
          </a:p>
          <a:p>
            <a:endParaRPr lang="zh-CN" altLang="en-US" i="0" dirty="0">
              <a:solidFill>
                <a:srgbClr val="1F2328"/>
              </a:solidFill>
              <a:effectLst/>
              <a:latin typeface="-apple-system"/>
            </a:endParaRPr>
          </a:p>
        </p:txBody>
      </p:sp>
      <p:pic>
        <p:nvPicPr>
          <p:cNvPr id="155650" name="Picture 2" descr="scen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30" y="2352534"/>
            <a:ext cx="9490530" cy="400381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49AE70B2-8BF9-45C0-BB95-33D1B9D3A854}" type="slidenum">
              <a:rPr lang="zh-CN" altLang="en-US" smtClean="0"/>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1F2328"/>
                </a:solidFill>
                <a:effectLst/>
                <a:latin typeface="-apple-system"/>
                <a:sym typeface="+mn-ea"/>
              </a:rPr>
              <a:t>结合大模型的应用场景</a:t>
            </a:r>
            <a:endParaRPr lang="zh-CN" altLang="en-US" dirty="0"/>
          </a:p>
        </p:txBody>
      </p:sp>
      <p:sp>
        <p:nvSpPr>
          <p:cNvPr id="3" name="内容占位符 2"/>
          <p:cNvSpPr>
            <a:spLocks noGrp="1"/>
          </p:cNvSpPr>
          <p:nvPr>
            <p:ph idx="1"/>
          </p:nvPr>
        </p:nvSpPr>
        <p:spPr/>
        <p:txBody>
          <a:bodyPr/>
          <a:lstStyle/>
          <a:p>
            <a:pPr algn="l"/>
            <a:r>
              <a:rPr lang="en-US" altLang="zh-CN" i="0" dirty="0">
                <a:solidFill>
                  <a:srgbClr val="1F2328"/>
                </a:solidFill>
                <a:effectLst/>
                <a:latin typeface="-apple-system"/>
              </a:rPr>
              <a:t>RAG(</a:t>
            </a:r>
            <a:r>
              <a:rPr lang="zh-CN" altLang="en-US" i="0" dirty="0">
                <a:solidFill>
                  <a:srgbClr val="1F2328"/>
                </a:solidFill>
                <a:effectLst/>
                <a:latin typeface="-apple-system"/>
              </a:rPr>
              <a:t>检索增强生成</a:t>
            </a:r>
            <a:r>
              <a:rPr lang="en-US" altLang="zh-CN" i="0" dirty="0">
                <a:solidFill>
                  <a:srgbClr val="1F2328"/>
                </a:solidFill>
                <a:effectLst/>
                <a:latin typeface="-apple-system"/>
              </a:rPr>
              <a:t>)</a:t>
            </a:r>
            <a:endParaRPr lang="zh-CN" altLang="en-US" i="0" dirty="0">
              <a:solidFill>
                <a:srgbClr val="1F2328"/>
              </a:solidFill>
              <a:effectLst/>
              <a:latin typeface="-apple-system"/>
            </a:endParaRPr>
          </a:p>
        </p:txBody>
      </p:sp>
      <p:pic>
        <p:nvPicPr>
          <p:cNvPr id="157698" name="Picture 2" descr="scen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8" y="1935236"/>
            <a:ext cx="9226696" cy="433142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49AE70B2-8BF9-45C0-BB95-33D1B9D3A854}" type="slidenum">
              <a:rPr lang="zh-CN" altLang="en-US" smtClean="0"/>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目录</a:t>
            </a:r>
          </a:p>
        </p:txBody>
      </p:sp>
      <p:sp>
        <p:nvSpPr>
          <p:cNvPr id="3" name="内容占位符 2"/>
          <p:cNvSpPr>
            <a:spLocks noGrp="1"/>
          </p:cNvSpPr>
          <p:nvPr>
            <p:ph idx="1"/>
          </p:nvPr>
        </p:nvSpPr>
        <p:spPr/>
        <p:txBody>
          <a:bodyPr/>
          <a:lstStyle/>
          <a:p>
            <a:r>
              <a:rPr lang="en-US" altLang="zh-CN" dirty="0">
                <a:sym typeface="+mn-ea"/>
              </a:rPr>
              <a:t>1</a:t>
            </a:r>
            <a:r>
              <a:rPr lang="zh-CN" altLang="en-US" dirty="0">
                <a:sym typeface="+mn-ea"/>
              </a:rPr>
              <a:t>、引言</a:t>
            </a:r>
            <a:endParaRPr lang="zh-CN" altLang="en-US" dirty="0"/>
          </a:p>
          <a:p>
            <a:r>
              <a:rPr lang="en-US" altLang="zh-CN" dirty="0">
                <a:solidFill>
                  <a:srgbClr val="C00000"/>
                </a:solidFill>
              </a:rPr>
              <a:t>2</a:t>
            </a:r>
            <a:r>
              <a:rPr lang="zh-CN" altLang="en-US" dirty="0">
                <a:solidFill>
                  <a:srgbClr val="C00000"/>
                </a:solidFill>
              </a:rPr>
              <a:t>、向量索引</a:t>
            </a:r>
            <a:endParaRPr lang="en-US" altLang="zh-CN" dirty="0">
              <a:solidFill>
                <a:srgbClr val="C00000"/>
              </a:solidFill>
            </a:endParaRPr>
          </a:p>
          <a:p>
            <a:r>
              <a:rPr lang="en-US" altLang="zh-CN" dirty="0">
                <a:solidFill>
                  <a:srgbClr val="1F2328"/>
                </a:solidFill>
                <a:latin typeface="-apple-system"/>
              </a:rPr>
              <a:t>3</a:t>
            </a:r>
            <a:r>
              <a:rPr lang="zh-CN" altLang="en-US" dirty="0">
                <a:solidFill>
                  <a:srgbClr val="1F2328"/>
                </a:solidFill>
                <a:latin typeface="-apple-system"/>
              </a:rPr>
              <a:t>、</a:t>
            </a:r>
            <a:r>
              <a:rPr lang="zh-CN" altLang="en-US" b="0" i="0" dirty="0">
                <a:solidFill>
                  <a:srgbClr val="1F2328"/>
                </a:solidFill>
                <a:effectLst/>
                <a:latin typeface="-apple-system"/>
              </a:rPr>
              <a:t>系统实现与应用</a:t>
            </a:r>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45</a:t>
            </a:fld>
            <a:endParaRPr lang="zh-CN" altLang="en-US"/>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、向量索引</a:t>
            </a:r>
          </a:p>
        </p:txBody>
      </p:sp>
      <p:sp>
        <p:nvSpPr>
          <p:cNvPr id="3" name="内容占位符 2"/>
          <p:cNvSpPr>
            <a:spLocks noGrp="1"/>
          </p:cNvSpPr>
          <p:nvPr>
            <p:ph idx="1"/>
          </p:nvPr>
        </p:nvSpPr>
        <p:spPr/>
        <p:txBody>
          <a:bodyPr>
            <a:normAutofit/>
          </a:bodyPr>
          <a:lstStyle/>
          <a:p>
            <a:r>
              <a:rPr lang="en-US" altLang="zh-CN" dirty="0">
                <a:solidFill>
                  <a:srgbClr val="C00000"/>
                </a:solidFill>
              </a:rPr>
              <a:t>2.1 </a:t>
            </a:r>
            <a:r>
              <a:rPr lang="zh-CN" altLang="en-US" dirty="0">
                <a:solidFill>
                  <a:srgbClr val="C00000"/>
                </a:solidFill>
              </a:rPr>
              <a:t>基于聚类的索引</a:t>
            </a:r>
          </a:p>
          <a:p>
            <a:r>
              <a:rPr lang="en-US" altLang="zh-CN" dirty="0"/>
              <a:t>2.2 </a:t>
            </a:r>
            <a:r>
              <a:rPr lang="zh-CN" altLang="en-US" dirty="0"/>
              <a:t>基于图的索引</a:t>
            </a:r>
          </a:p>
          <a:p>
            <a:r>
              <a:rPr lang="en-US" altLang="zh-CN" dirty="0">
                <a:sym typeface="+mn-ea"/>
              </a:rPr>
              <a:t>2.3 </a:t>
            </a:r>
            <a:r>
              <a:rPr lang="zh-CN" altLang="en-US" dirty="0">
                <a:sym typeface="+mn-ea"/>
              </a:rPr>
              <a:t>其它索引</a:t>
            </a:r>
          </a:p>
          <a:p>
            <a:r>
              <a:rPr lang="zh-CN" altLang="en-US" dirty="0">
                <a:sym typeface="+mn-ea"/>
              </a:rPr>
              <a:t>2.4 每种索引的优缺点</a:t>
            </a:r>
          </a:p>
          <a:p>
            <a:r>
              <a:rPr lang="zh-CN" altLang="en-US" dirty="0">
                <a:sym typeface="+mn-ea"/>
              </a:rPr>
              <a:t>2.5 复合型索引</a:t>
            </a:r>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46</a:t>
            </a:fld>
            <a:endParaRPr lang="zh-CN" altLang="en-US"/>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zh-CN" altLang="en-US" sz="4400" dirty="0"/>
              <a:t>什么是暴力搜索</a:t>
            </a:r>
          </a:p>
        </p:txBody>
      </p:sp>
      <p:sp>
        <p:nvSpPr>
          <p:cNvPr id="4" name="标题 3"/>
          <p:cNvSpPr>
            <a:spLocks noGrp="1"/>
          </p:cNvSpPr>
          <p:nvPr>
            <p:ph type="title"/>
          </p:nvPr>
        </p:nvSpPr>
        <p:spPr/>
        <p:txBody>
          <a:bodyPr/>
          <a:lstStyle/>
          <a:p>
            <a:r>
              <a:rPr lang="en-US" altLang="zh-CN" dirty="0">
                <a:solidFill>
                  <a:schemeClr val="tx1"/>
                </a:solidFill>
                <a:sym typeface="+mn-ea"/>
              </a:rPr>
              <a:t>2.1 </a:t>
            </a:r>
            <a:r>
              <a:rPr lang="zh-CN" altLang="en-US" dirty="0">
                <a:solidFill>
                  <a:schemeClr val="tx1"/>
                </a:solidFill>
                <a:sym typeface="+mn-ea"/>
              </a:rPr>
              <a:t>基于聚类的索引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47</a:t>
            </a:fld>
            <a:endParaRPr lang="zh-CN" altLang="en-US"/>
          </a:p>
        </p:txBody>
      </p:sp>
    </p:spTree>
    <p:custDataLst>
      <p:tags r:id="rId1"/>
    </p:custDataLst>
    <p:extLst>
      <p:ext uri="{BB962C8B-B14F-4D97-AF65-F5344CB8AC3E}">
        <p14:creationId xmlns:p14="http://schemas.microsoft.com/office/powerpoint/2010/main" val="3413198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暴力搜索</a:t>
            </a:r>
          </a:p>
        </p:txBody>
      </p:sp>
      <p:sp>
        <p:nvSpPr>
          <p:cNvPr id="3" name="内容占位符 2"/>
          <p:cNvSpPr>
            <a:spLocks noGrp="1"/>
          </p:cNvSpPr>
          <p:nvPr>
            <p:ph idx="1"/>
          </p:nvPr>
        </p:nvSpPr>
        <p:spPr>
          <a:xfrm>
            <a:off x="628650" y="1424940"/>
            <a:ext cx="4067175" cy="4752340"/>
          </a:xfrm>
        </p:spPr>
        <p:txBody>
          <a:bodyPr/>
          <a:lstStyle/>
          <a:p>
            <a:r>
              <a:rPr lang="zh-CN" altLang="en-US"/>
              <a:t>符号解释</a:t>
            </a:r>
          </a:p>
          <a:p>
            <a:pPr lvl="1"/>
            <a:r>
              <a:rPr lang="en-US" altLang="zh-CN"/>
              <a:t>x</a:t>
            </a:r>
            <a:r>
              <a:rPr lang="zh-CN" altLang="en-US"/>
              <a:t>：查询向量</a:t>
            </a:r>
            <a:endParaRPr lang="en-US" altLang="zh-CN"/>
          </a:p>
          <a:p>
            <a:pPr lvl="1"/>
            <a:r>
              <a:rPr lang="en-US" altLang="zh-CN"/>
              <a:t>y1</a:t>
            </a:r>
            <a:r>
              <a:rPr lang="zh-CN" altLang="en-US"/>
              <a:t>到</a:t>
            </a:r>
            <a:r>
              <a:rPr lang="en-US" altLang="zh-CN"/>
              <a:t>yn</a:t>
            </a:r>
            <a:r>
              <a:rPr lang="zh-CN" altLang="en-US"/>
              <a:t>：</a:t>
            </a:r>
            <a:r>
              <a:rPr lang="zh-CN" altLang="en-US">
                <a:sym typeface="+mn-ea"/>
              </a:rPr>
              <a:t>数据集向量</a:t>
            </a:r>
          </a:p>
          <a:p>
            <a:pPr lvl="1"/>
            <a:r>
              <a:rPr lang="en-US" altLang="zh-CN">
                <a:sym typeface="+mn-ea"/>
              </a:rPr>
              <a:t>n</a:t>
            </a:r>
            <a:r>
              <a:rPr lang="zh-CN" altLang="en-US">
                <a:sym typeface="+mn-ea"/>
              </a:rPr>
              <a:t>：数据集向量的数量</a:t>
            </a:r>
          </a:p>
          <a:p>
            <a:pPr lvl="1"/>
            <a:r>
              <a:rPr lang="en-US" altLang="zh-CN">
                <a:sym typeface="+mn-ea"/>
              </a:rPr>
              <a:t>d</a:t>
            </a:r>
            <a:r>
              <a:rPr lang="zh-CN" altLang="en-US">
                <a:sym typeface="+mn-ea"/>
              </a:rPr>
              <a:t>：向量维度</a:t>
            </a:r>
            <a:endParaRPr lang="en-US" altLang="zh-CN"/>
          </a:p>
          <a:p>
            <a:endParaRPr lang="zh-CN" altLang="en-US"/>
          </a:p>
          <a:p>
            <a:r>
              <a:rPr lang="zh-CN" altLang="en-US"/>
              <a:t>查询过程：逐个比较</a:t>
            </a:r>
            <a:r>
              <a:rPr lang="en-US" altLang="zh-CN">
                <a:sym typeface="+mn-ea"/>
              </a:rPr>
              <a:t>x</a:t>
            </a:r>
            <a:r>
              <a:rPr lang="zh-CN" altLang="en-US">
                <a:sym typeface="+mn-ea"/>
              </a:rPr>
              <a:t>和</a:t>
            </a:r>
            <a:r>
              <a:rPr lang="en-US" altLang="zh-CN"/>
              <a:t>y1</a:t>
            </a:r>
            <a:r>
              <a:rPr lang="zh-CN" altLang="en-US"/>
              <a:t>到</a:t>
            </a:r>
            <a:r>
              <a:rPr lang="en-US" altLang="zh-CN"/>
              <a:t>yn</a:t>
            </a:r>
            <a:r>
              <a:rPr lang="zh-CN" altLang="en-US"/>
              <a:t>的距离，选择距离最近的</a:t>
            </a:r>
            <a:r>
              <a:rPr lang="en-US" altLang="zh-CN"/>
              <a:t>k</a:t>
            </a:r>
            <a:r>
              <a:rPr lang="zh-CN" altLang="en-US"/>
              <a:t>的结果</a:t>
            </a:r>
          </a:p>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48</a:t>
            </a:fld>
            <a:endParaRPr lang="zh-CN" altLang="en-US"/>
          </a:p>
        </p:txBody>
      </p:sp>
      <p:pic>
        <p:nvPicPr>
          <p:cNvPr id="6" name="图片 5"/>
          <p:cNvPicPr>
            <a:picLocks noChangeAspect="1"/>
          </p:cNvPicPr>
          <p:nvPr/>
        </p:nvPicPr>
        <p:blipFill>
          <a:blip r:embed="rId3"/>
          <a:stretch>
            <a:fillRect/>
          </a:stretch>
        </p:blipFill>
        <p:spPr>
          <a:xfrm>
            <a:off x="4812030" y="1832610"/>
            <a:ext cx="4182745" cy="3936365"/>
          </a:xfrm>
          <a:prstGeom prst="rect">
            <a:avLst/>
          </a:prstGeom>
        </p:spPr>
      </p:pic>
    </p:spTree>
    <p:custDataLst>
      <p:tags r:id="rId1"/>
    </p:custDataLst>
    <p:extLst>
      <p:ext uri="{BB962C8B-B14F-4D97-AF65-F5344CB8AC3E}">
        <p14:creationId xmlns:p14="http://schemas.microsoft.com/office/powerpoint/2010/main" val="3909230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暴力搜索的缺点</a:t>
            </a:r>
          </a:p>
        </p:txBody>
      </p:sp>
      <p:sp>
        <p:nvSpPr>
          <p:cNvPr id="3" name="内容占位符 2"/>
          <p:cNvSpPr>
            <a:spLocks noGrp="1"/>
          </p:cNvSpPr>
          <p:nvPr>
            <p:ph idx="1"/>
          </p:nvPr>
        </p:nvSpPr>
        <p:spPr>
          <a:xfrm>
            <a:off x="628650" y="1424940"/>
            <a:ext cx="4067175" cy="4752340"/>
          </a:xfrm>
        </p:spPr>
        <p:txBody>
          <a:bodyPr/>
          <a:lstStyle/>
          <a:p>
            <a:r>
              <a:rPr lang="zh-CN" altLang="en-US" dirty="0"/>
              <a:t>时间复杂度为</a:t>
            </a:r>
            <a:r>
              <a:rPr lang="zh-CN" altLang="en-US" dirty="0">
                <a:solidFill>
                  <a:srgbClr val="C00000"/>
                </a:solidFill>
              </a:rPr>
              <a:t>O(n</a:t>
            </a:r>
            <a:r>
              <a:rPr lang="en-US" altLang="zh-CN" dirty="0">
                <a:solidFill>
                  <a:srgbClr val="C00000"/>
                </a:solidFill>
              </a:rPr>
              <a:t>*d</a:t>
            </a:r>
            <a:r>
              <a:rPr lang="zh-CN" altLang="en-US" dirty="0">
                <a:solidFill>
                  <a:srgbClr val="C00000"/>
                </a:solidFill>
              </a:rPr>
              <a:t>)</a:t>
            </a:r>
          </a:p>
          <a:p>
            <a:r>
              <a:rPr lang="zh-CN" altLang="en-US" dirty="0"/>
              <a:t>空间复杂度为</a:t>
            </a:r>
            <a:r>
              <a:rPr lang="en-US" altLang="zh-CN" dirty="0">
                <a:solidFill>
                  <a:srgbClr val="C00000"/>
                </a:solidFill>
              </a:rPr>
              <a:t>O(n*d)</a:t>
            </a:r>
          </a:p>
          <a:p>
            <a:r>
              <a:rPr lang="en-US" altLang="zh-CN" dirty="0"/>
              <a:t>n</a:t>
            </a:r>
            <a:r>
              <a:rPr lang="zh-CN" altLang="en-US" dirty="0"/>
              <a:t>往往很大</a:t>
            </a:r>
          </a:p>
          <a:p>
            <a:r>
              <a:rPr lang="en-US" altLang="zh-CN" dirty="0"/>
              <a:t>2.1</a:t>
            </a:r>
            <a:r>
              <a:rPr lang="zh-CN" altLang="en-US" dirty="0"/>
              <a:t>节接下来会介绍如何降低时间复杂度和空间复杂度</a:t>
            </a:r>
          </a:p>
          <a:p>
            <a:pPr lvl="1"/>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49</a:t>
            </a:fld>
            <a:endParaRPr lang="zh-CN" altLang="en-US"/>
          </a:p>
        </p:txBody>
      </p:sp>
      <p:pic>
        <p:nvPicPr>
          <p:cNvPr id="6" name="图片 5"/>
          <p:cNvPicPr>
            <a:picLocks noChangeAspect="1"/>
          </p:cNvPicPr>
          <p:nvPr/>
        </p:nvPicPr>
        <p:blipFill>
          <a:blip r:embed="rId3"/>
          <a:stretch>
            <a:fillRect/>
          </a:stretch>
        </p:blipFill>
        <p:spPr>
          <a:xfrm>
            <a:off x="4812030" y="1832610"/>
            <a:ext cx="4182745" cy="3936365"/>
          </a:xfrm>
          <a:prstGeom prst="rect">
            <a:avLst/>
          </a:prstGeom>
        </p:spPr>
      </p:pic>
    </p:spTree>
    <p:custDataLst>
      <p:tags r:id="rId1"/>
    </p:custDataLst>
    <p:extLst>
      <p:ext uri="{BB962C8B-B14F-4D97-AF65-F5344CB8AC3E}">
        <p14:creationId xmlns:p14="http://schemas.microsoft.com/office/powerpoint/2010/main" val="118845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sz="4400" dirty="0"/>
              <a:t>相似度测量</a:t>
            </a:r>
          </a:p>
        </p:txBody>
      </p:sp>
      <p:sp>
        <p:nvSpPr>
          <p:cNvPr id="4" name="标题 3"/>
          <p:cNvSpPr>
            <a:spLocks noGrp="1"/>
          </p:cNvSpPr>
          <p:nvPr>
            <p:ph type="title"/>
          </p:nvPr>
        </p:nvSpPr>
        <p:spPr/>
        <p:txBody>
          <a:bodyPr/>
          <a:lstStyle/>
          <a:p>
            <a:r>
              <a:rPr lang="zh-CN" dirty="0">
                <a:sym typeface="+mn-ea"/>
              </a:rPr>
              <a:t>1.1 向量检索的基本概念</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5</a:t>
            </a:fld>
            <a:endParaRPr lang="zh-CN" altLang="en-US"/>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zh-CN" altLang="en-US" sz="4400" dirty="0"/>
              <a:t>什么是聚类</a:t>
            </a:r>
          </a:p>
        </p:txBody>
      </p:sp>
      <p:sp>
        <p:nvSpPr>
          <p:cNvPr id="4" name="标题 3"/>
          <p:cNvSpPr>
            <a:spLocks noGrp="1"/>
          </p:cNvSpPr>
          <p:nvPr>
            <p:ph type="title"/>
          </p:nvPr>
        </p:nvSpPr>
        <p:spPr/>
        <p:txBody>
          <a:bodyPr/>
          <a:lstStyle/>
          <a:p>
            <a:r>
              <a:rPr lang="en-US" altLang="zh-CN" dirty="0">
                <a:solidFill>
                  <a:schemeClr val="tx1"/>
                </a:solidFill>
                <a:sym typeface="+mn-ea"/>
              </a:rPr>
              <a:t>2.1 </a:t>
            </a:r>
            <a:r>
              <a:rPr lang="zh-CN" altLang="en-US" dirty="0">
                <a:solidFill>
                  <a:schemeClr val="tx1"/>
                </a:solidFill>
                <a:sym typeface="+mn-ea"/>
              </a:rPr>
              <a:t>基于聚类的索引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50</a:t>
            </a:fld>
            <a:endParaRPr lang="zh-CN" altLang="en-US"/>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定义</a:t>
            </a:r>
          </a:p>
        </p:txBody>
      </p:sp>
      <p:sp>
        <p:nvSpPr>
          <p:cNvPr id="3" name="内容占位符 2"/>
          <p:cNvSpPr>
            <a:spLocks noGrp="1"/>
          </p:cNvSpPr>
          <p:nvPr>
            <p:ph idx="1"/>
          </p:nvPr>
        </p:nvSpPr>
        <p:spPr/>
        <p:txBody>
          <a:bodyPr>
            <a:normAutofit/>
          </a:bodyPr>
          <a:lstStyle/>
          <a:p>
            <a:r>
              <a:rPr lang="zh-CN" altLang="en-US"/>
              <a:t>聚类是按照某个特定标准(如距离)把一个数据集分割成不同类的算法</a:t>
            </a:r>
          </a:p>
          <a:p>
            <a:r>
              <a:rPr lang="zh-CN" altLang="en-US"/>
              <a:t>目标：</a:t>
            </a:r>
          </a:p>
          <a:p>
            <a:pPr lvl="1"/>
            <a:r>
              <a:rPr lang="zh-CN" altLang="en-US"/>
              <a:t>同一个类内的数据对象的相似性尽可能大</a:t>
            </a:r>
          </a:p>
          <a:p>
            <a:pPr lvl="1"/>
            <a:r>
              <a:rPr lang="zh-CN" altLang="en-US"/>
              <a:t>非同一个类内的数据对象的差异性也尽可能大</a:t>
            </a:r>
          </a:p>
          <a:p>
            <a:pPr lvl="1"/>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51</a:t>
            </a:fld>
            <a:endParaRPr lang="zh-CN" alt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k-means</a:t>
            </a:r>
            <a:r>
              <a:rPr lang="zh-CN" altLang="en-US">
                <a:sym typeface="+mn-ea"/>
              </a:rPr>
              <a:t>聚类算法</a:t>
            </a:r>
            <a:endParaRPr lang="zh-CN" altLang="en-US"/>
          </a:p>
        </p:txBody>
      </p:sp>
      <p:sp>
        <p:nvSpPr>
          <p:cNvPr id="3" name="内容占位符 2"/>
          <p:cNvSpPr>
            <a:spLocks noGrp="1"/>
          </p:cNvSpPr>
          <p:nvPr>
            <p:ph idx="1"/>
          </p:nvPr>
        </p:nvSpPr>
        <p:spPr/>
        <p:txBody>
          <a:bodyPr/>
          <a:lstStyle/>
          <a:p>
            <a:r>
              <a:rPr lang="en-US" altLang="zh-CN"/>
              <a:t>1</a:t>
            </a:r>
            <a:r>
              <a:rPr lang="zh-CN" altLang="en-US"/>
              <a:t>）创建k个点作为初始质心(通常是随机选择)</a:t>
            </a:r>
          </a:p>
          <a:p>
            <a:r>
              <a:rPr lang="zh-CN" altLang="en-US"/>
              <a:t>2）迭代固定轮数或者聚类效果超过阈值</a:t>
            </a:r>
          </a:p>
          <a:p>
            <a:pPr lvl="1"/>
            <a:r>
              <a:rPr lang="en-US" altLang="zh-CN"/>
              <a:t>2.1</a:t>
            </a:r>
            <a:r>
              <a:rPr lang="zh-CN" altLang="en-US"/>
              <a:t>）对数据集中的每个数据点</a:t>
            </a:r>
          </a:p>
          <a:p>
            <a:pPr lvl="2"/>
            <a:r>
              <a:rPr lang="zh-CN" altLang="en-US"/>
              <a:t>计算数据点与每个质心之间的距离</a:t>
            </a:r>
          </a:p>
          <a:p>
            <a:pPr lvl="2"/>
            <a:r>
              <a:rPr lang="zh-CN" altLang="en-US"/>
              <a:t>将数据点分配到距其最近的质心所对应聚类</a:t>
            </a:r>
          </a:p>
          <a:p>
            <a:pPr lvl="1"/>
            <a:r>
              <a:rPr lang="en-US" altLang="zh-CN"/>
              <a:t>2.2</a:t>
            </a:r>
            <a:r>
              <a:rPr lang="zh-CN" altLang="en-US"/>
              <a:t>）对每个聚类，计算聚类中所有点的均值，并将质心更新为均值</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52</a:t>
            </a:fld>
            <a:endParaRPr lang="zh-CN" altLang="en-US"/>
          </a:p>
        </p:txBody>
      </p:sp>
      <p:pic>
        <p:nvPicPr>
          <p:cNvPr id="6" name="图片 5"/>
          <p:cNvPicPr/>
          <p:nvPr/>
        </p:nvPicPr>
        <p:blipFill>
          <a:blip r:embed="rId3"/>
          <a:stretch>
            <a:fillRect/>
          </a:stretch>
        </p:blipFill>
        <p:spPr>
          <a:xfrm>
            <a:off x="1704340" y="4179570"/>
            <a:ext cx="5735320" cy="2602865"/>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zh-CN" altLang="en-US" sz="4400" dirty="0"/>
              <a:t>什么是聚类索引</a:t>
            </a:r>
          </a:p>
        </p:txBody>
      </p:sp>
      <p:sp>
        <p:nvSpPr>
          <p:cNvPr id="4" name="标题 3"/>
          <p:cNvSpPr>
            <a:spLocks noGrp="1"/>
          </p:cNvSpPr>
          <p:nvPr>
            <p:ph type="title"/>
          </p:nvPr>
        </p:nvSpPr>
        <p:spPr/>
        <p:txBody>
          <a:bodyPr/>
          <a:lstStyle/>
          <a:p>
            <a:r>
              <a:rPr lang="en-US" altLang="zh-CN" dirty="0">
                <a:solidFill>
                  <a:schemeClr val="tx1"/>
                </a:solidFill>
                <a:sym typeface="+mn-ea"/>
              </a:rPr>
              <a:t>2.1 </a:t>
            </a:r>
            <a:r>
              <a:rPr lang="zh-CN" altLang="en-US" dirty="0">
                <a:solidFill>
                  <a:schemeClr val="tx1"/>
                </a:solidFill>
                <a:sym typeface="+mn-ea"/>
              </a:rPr>
              <a:t>基于聚类的索引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53</a:t>
            </a:fld>
            <a:endParaRPr lang="zh-CN" altLang="en-US"/>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聚类索引基本思想</a:t>
            </a:r>
          </a:p>
        </p:txBody>
      </p:sp>
      <p:sp>
        <p:nvSpPr>
          <p:cNvPr id="3" name="内容占位符 2"/>
          <p:cNvSpPr>
            <a:spLocks noGrp="1"/>
          </p:cNvSpPr>
          <p:nvPr>
            <p:ph idx="1"/>
          </p:nvPr>
        </p:nvSpPr>
        <p:spPr>
          <a:xfrm>
            <a:off x="628650" y="1424940"/>
            <a:ext cx="7887335" cy="4752340"/>
          </a:xfrm>
        </p:spPr>
        <p:txBody>
          <a:bodyPr/>
          <a:lstStyle/>
          <a:p>
            <a:r>
              <a:rPr lang="zh-CN" altLang="en-US" dirty="0">
                <a:sym typeface="+mn-ea"/>
              </a:rPr>
              <a:t>构建：将向量数据集分为多个聚类，一个聚类由一个质心表示</a:t>
            </a:r>
          </a:p>
          <a:p>
            <a:r>
              <a:rPr lang="zh-CN" altLang="en-US" dirty="0">
                <a:sym typeface="+mn-ea"/>
              </a:rPr>
              <a:t>查询：选出离查询最近的</a:t>
            </a:r>
            <a:r>
              <a:rPr lang="zh-CN" altLang="en-US" i="1" dirty="0">
                <a:sym typeface="+mn-ea"/>
              </a:rPr>
              <a:t>nprobe</a:t>
            </a:r>
            <a:r>
              <a:rPr lang="zh-CN" altLang="en-US" dirty="0">
                <a:sym typeface="+mn-ea"/>
              </a:rPr>
              <a:t>个质心，进入对应的</a:t>
            </a:r>
            <a:r>
              <a:rPr lang="en-US" altLang="zh-CN" i="1" dirty="0" err="1">
                <a:sym typeface="+mn-ea"/>
              </a:rPr>
              <a:t>nprobe</a:t>
            </a:r>
            <a:r>
              <a:rPr lang="zh-CN" altLang="en-US" dirty="0">
                <a:sym typeface="+mn-ea"/>
              </a:rPr>
              <a:t>个聚类进行暴力搜索，实现</a:t>
            </a:r>
            <a:r>
              <a:rPr lang="zh-CN" altLang="en-US" dirty="0">
                <a:solidFill>
                  <a:srgbClr val="C00000"/>
                </a:solidFill>
                <a:sym typeface="+mn-ea"/>
              </a:rPr>
              <a:t>剪枝效果</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54</a:t>
            </a:fld>
            <a:endParaRPr lang="zh-CN" alt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查询过程</a:t>
            </a:r>
            <a:endParaRPr lang="zh-CN" altLang="en-US" dirty="0">
              <a:sym typeface="+mn-ea"/>
            </a:endParaRPr>
          </a:p>
        </p:txBody>
      </p:sp>
      <p:sp>
        <p:nvSpPr>
          <p:cNvPr id="3" name="内容占位符 2"/>
          <p:cNvSpPr>
            <a:spLocks noGrp="1"/>
          </p:cNvSpPr>
          <p:nvPr>
            <p:ph idx="1"/>
          </p:nvPr>
        </p:nvSpPr>
        <p:spPr>
          <a:xfrm>
            <a:off x="628650" y="1424940"/>
            <a:ext cx="7887335" cy="4752340"/>
          </a:xfrm>
        </p:spPr>
        <p:txBody>
          <a:bodyPr/>
          <a:lstStyle/>
          <a:p>
            <a:pPr lvl="0"/>
            <a:r>
              <a:rPr lang="en-US" altLang="zh-CN">
                <a:sym typeface="+mn-ea"/>
              </a:rPr>
              <a:t>1</a:t>
            </a:r>
            <a:r>
              <a:rPr lang="zh-CN" altLang="en-US">
                <a:sym typeface="+mn-ea"/>
              </a:rPr>
              <a:t>）计算查询向量和所有质心的距离，选出离查询向量最近的nprobe个质心；</a:t>
            </a:r>
          </a:p>
          <a:p>
            <a:pPr lvl="0"/>
            <a:r>
              <a:rPr lang="en-US" altLang="zh-CN">
                <a:sym typeface="+mn-ea"/>
              </a:rPr>
              <a:t>2</a:t>
            </a:r>
            <a:r>
              <a:rPr lang="zh-CN" altLang="en-US">
                <a:sym typeface="+mn-ea"/>
              </a:rPr>
              <a:t>）依次搜索这nprobe个聚类中的数据，当全部聚类搜索完成，则结束</a:t>
            </a:r>
          </a:p>
          <a:p>
            <a:pPr lvl="1"/>
            <a:r>
              <a:rPr lang="zh-CN" altLang="en-US" sz="2400">
                <a:sym typeface="+mn-ea"/>
              </a:rPr>
              <a:t>在聚类内部相当于是暴搜</a:t>
            </a:r>
            <a:endParaRPr lang="zh-CN" altLang="en-US"/>
          </a:p>
          <a:p>
            <a:endParaRPr lang="zh-CN" altLang="en-US"/>
          </a:p>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55</a:t>
            </a:fld>
            <a:endParaRPr lang="zh-CN" altLang="en-US"/>
          </a:p>
        </p:txBody>
      </p:sp>
      <p:pic>
        <p:nvPicPr>
          <p:cNvPr id="6" name="图片 5"/>
          <p:cNvPicPr>
            <a:picLocks noChangeAspect="1"/>
          </p:cNvPicPr>
          <p:nvPr/>
        </p:nvPicPr>
        <p:blipFill>
          <a:blip r:embed="rId3"/>
          <a:stretch>
            <a:fillRect/>
          </a:stretch>
        </p:blipFill>
        <p:spPr>
          <a:xfrm>
            <a:off x="2505710" y="3644265"/>
            <a:ext cx="4944110" cy="3021330"/>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复杂度分析</a:t>
            </a:r>
          </a:p>
        </p:txBody>
      </p:sp>
      <p:sp>
        <p:nvSpPr>
          <p:cNvPr id="3" name="内容占位符 2"/>
          <p:cNvSpPr>
            <a:spLocks noGrp="1"/>
          </p:cNvSpPr>
          <p:nvPr>
            <p:ph idx="1"/>
          </p:nvPr>
        </p:nvSpPr>
        <p:spPr>
          <a:xfrm>
            <a:off x="628650" y="1424940"/>
            <a:ext cx="7887335" cy="4752340"/>
          </a:xfrm>
        </p:spPr>
        <p:txBody>
          <a:bodyPr/>
          <a:lstStyle/>
          <a:p>
            <a:r>
              <a:rPr lang="zh-CN" altLang="en-US" dirty="0">
                <a:sym typeface="+mn-ea"/>
              </a:rPr>
              <a:t>符号定义</a:t>
            </a:r>
          </a:p>
          <a:p>
            <a:pPr lvl="1"/>
            <a:r>
              <a:rPr lang="en-US" altLang="zh-CN" dirty="0">
                <a:sym typeface="+mn-ea"/>
              </a:rPr>
              <a:t>n</a:t>
            </a:r>
            <a:r>
              <a:rPr lang="zh-CN" altLang="en-US" dirty="0">
                <a:sym typeface="+mn-ea"/>
              </a:rPr>
              <a:t>：数据集向量数量</a:t>
            </a:r>
            <a:endParaRPr lang="zh-CN" altLang="en-US" dirty="0"/>
          </a:p>
          <a:p>
            <a:pPr lvl="1"/>
            <a:r>
              <a:rPr lang="en-US" altLang="zh-CN" dirty="0">
                <a:sym typeface="+mn-ea"/>
              </a:rPr>
              <a:t>d</a:t>
            </a:r>
            <a:r>
              <a:rPr lang="zh-CN" altLang="en-US" dirty="0">
                <a:sym typeface="+mn-ea"/>
              </a:rPr>
              <a:t>：向量维度</a:t>
            </a:r>
          </a:p>
          <a:p>
            <a:pPr lvl="1"/>
            <a:r>
              <a:rPr lang="zh-CN" altLang="en-US" dirty="0"/>
              <a:t>nlist：聚类总数量</a:t>
            </a:r>
          </a:p>
          <a:p>
            <a:pPr lvl="1"/>
            <a:r>
              <a:rPr lang="en-US" altLang="zh-CN" dirty="0" err="1">
                <a:sym typeface="+mn-ea"/>
              </a:rPr>
              <a:t>nprobe</a:t>
            </a:r>
            <a:r>
              <a:rPr lang="zh-CN" altLang="en-US" dirty="0">
                <a:sym typeface="+mn-ea"/>
              </a:rPr>
              <a:t>：查询时，计算完和质心的距离后，需要细筛的聚类数量（nprobe远小于nlist）</a:t>
            </a:r>
            <a:endParaRPr lang="zh-CN" altLang="en-US" dirty="0"/>
          </a:p>
          <a:p>
            <a:pPr lvl="1"/>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56</a:t>
            </a:fld>
            <a:endParaRPr lang="zh-CN" alt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时间复杂度</a:t>
            </a:r>
          </a:p>
        </p:txBody>
      </p:sp>
      <p:sp>
        <p:nvSpPr>
          <p:cNvPr id="3" name="内容占位符 2"/>
          <p:cNvSpPr>
            <a:spLocks noGrp="1"/>
          </p:cNvSpPr>
          <p:nvPr>
            <p:ph idx="1"/>
          </p:nvPr>
        </p:nvSpPr>
        <p:spPr>
          <a:xfrm>
            <a:off x="628650" y="1424940"/>
            <a:ext cx="7887335" cy="4752340"/>
          </a:xfrm>
        </p:spPr>
        <p:txBody>
          <a:bodyPr/>
          <a:lstStyle/>
          <a:p>
            <a:r>
              <a:rPr lang="zh-CN" altLang="en-US" dirty="0">
                <a:sym typeface="+mn-ea"/>
              </a:rPr>
              <a:t>查询的时间</a:t>
            </a:r>
            <a:r>
              <a:rPr lang="zh-CN" altLang="en-US" dirty="0"/>
              <a:t>复杂度为</a:t>
            </a:r>
            <a:r>
              <a:rPr lang="en-US" altLang="zh-CN" dirty="0">
                <a:solidFill>
                  <a:srgbClr val="C00000"/>
                </a:solidFill>
              </a:rPr>
              <a:t>O(d*(</a:t>
            </a:r>
            <a:r>
              <a:rPr lang="en-US" altLang="zh-CN" dirty="0" err="1">
                <a:solidFill>
                  <a:srgbClr val="C00000"/>
                </a:solidFill>
              </a:rPr>
              <a:t>nlist+</a:t>
            </a:r>
            <a:r>
              <a:rPr lang="en-US" altLang="zh-CN" dirty="0" err="1">
                <a:solidFill>
                  <a:srgbClr val="C00000"/>
                </a:solidFill>
                <a:sym typeface="+mn-ea"/>
              </a:rPr>
              <a:t>nprobe</a:t>
            </a:r>
            <a:r>
              <a:rPr lang="zh-CN" altLang="en-US" dirty="0">
                <a:solidFill>
                  <a:srgbClr val="C00000"/>
                </a:solidFill>
                <a:sym typeface="+mn-ea"/>
              </a:rPr>
              <a:t>*</a:t>
            </a:r>
            <a:r>
              <a:rPr lang="en-US" altLang="zh-CN" dirty="0">
                <a:solidFill>
                  <a:srgbClr val="C00000"/>
                </a:solidFill>
                <a:sym typeface="+mn-ea"/>
              </a:rPr>
              <a:t>n</a:t>
            </a:r>
            <a:r>
              <a:rPr lang="en-US" altLang="zh-CN" dirty="0">
                <a:solidFill>
                  <a:srgbClr val="C00000"/>
                </a:solidFill>
              </a:rPr>
              <a:t>/</a:t>
            </a:r>
            <a:r>
              <a:rPr lang="en-US" altLang="zh-CN" dirty="0" err="1">
                <a:solidFill>
                  <a:srgbClr val="C00000"/>
                </a:solidFill>
              </a:rPr>
              <a:t>nlist</a:t>
            </a:r>
            <a:r>
              <a:rPr lang="en-US" altLang="zh-CN" dirty="0">
                <a:solidFill>
                  <a:srgbClr val="C00000"/>
                </a:solidFill>
              </a:rPr>
              <a:t>))</a:t>
            </a:r>
          </a:p>
          <a:p>
            <a:pPr lvl="0"/>
            <a:r>
              <a:rPr lang="zh-CN" altLang="en-US" sz="2800" dirty="0"/>
              <a:t>计算过程：</a:t>
            </a:r>
          </a:p>
          <a:p>
            <a:pPr lvl="1"/>
            <a:r>
              <a:rPr lang="en-US" altLang="zh-CN" sz="2400" dirty="0"/>
              <a:t>1</a:t>
            </a:r>
            <a:r>
              <a:rPr lang="zh-CN" altLang="en-US" sz="2400" dirty="0"/>
              <a:t>）粗筛：</a:t>
            </a:r>
            <a:r>
              <a:rPr lang="en-US" altLang="zh-CN" dirty="0" err="1">
                <a:sym typeface="+mn-ea"/>
              </a:rPr>
              <a:t>nlist</a:t>
            </a:r>
            <a:r>
              <a:rPr lang="zh-CN" altLang="en-US" sz="2400" dirty="0"/>
              <a:t>次距离计算</a:t>
            </a:r>
          </a:p>
          <a:p>
            <a:pPr lvl="1"/>
            <a:r>
              <a:rPr lang="en-US" altLang="zh-CN" sz="2400" dirty="0"/>
              <a:t>2</a:t>
            </a:r>
            <a:r>
              <a:rPr lang="zh-CN" altLang="en-US" sz="2400" dirty="0"/>
              <a:t>）细筛：n*nprobe/nlist次距离计算</a:t>
            </a:r>
          </a:p>
          <a:p>
            <a:pPr lvl="2"/>
            <a:r>
              <a:rPr lang="en-US" altLang="zh-CN" sz="2000" dirty="0"/>
              <a:t>2.1</a:t>
            </a:r>
            <a:r>
              <a:rPr lang="zh-CN" altLang="en-US" sz="2000" dirty="0"/>
              <a:t>）假设每个聚类的大小是均匀的，一个聚类的大小就等于</a:t>
            </a:r>
            <a:r>
              <a:rPr lang="en-US" altLang="zh-CN" sz="2000" dirty="0"/>
              <a:t>n/</a:t>
            </a:r>
            <a:r>
              <a:rPr lang="en-US" altLang="zh-CN" sz="2000" dirty="0" err="1"/>
              <a:t>nlist</a:t>
            </a:r>
            <a:endParaRPr lang="en-US" altLang="zh-CN" sz="2000" dirty="0"/>
          </a:p>
          <a:p>
            <a:pPr lvl="2"/>
            <a:r>
              <a:rPr lang="en-US" altLang="zh-CN" sz="2000" dirty="0"/>
              <a:t>2.2</a:t>
            </a:r>
            <a:r>
              <a:rPr lang="zh-CN" altLang="en-US" sz="2000" dirty="0"/>
              <a:t>）一次查询选择</a:t>
            </a:r>
            <a:r>
              <a:rPr lang="en-US" altLang="zh-CN" sz="2000" dirty="0" err="1"/>
              <a:t>nprobe</a:t>
            </a:r>
            <a:r>
              <a:rPr lang="zh-CN" altLang="en-US" sz="2000" dirty="0"/>
              <a:t>个聚类，即需要计算距离的向量个数为</a:t>
            </a:r>
            <a:r>
              <a:rPr lang="en-US" altLang="zh-CN" dirty="0">
                <a:sym typeface="+mn-ea"/>
              </a:rPr>
              <a:t>n*</a:t>
            </a:r>
            <a:r>
              <a:rPr lang="en-US" altLang="zh-CN" dirty="0" err="1">
                <a:sym typeface="+mn-ea"/>
              </a:rPr>
              <a:t>nprobe</a:t>
            </a:r>
            <a:r>
              <a:rPr lang="en-US" altLang="zh-CN" dirty="0">
                <a:sym typeface="+mn-ea"/>
              </a:rPr>
              <a:t>/</a:t>
            </a:r>
            <a:r>
              <a:rPr lang="en-US" altLang="zh-CN" dirty="0" err="1">
                <a:sym typeface="+mn-ea"/>
              </a:rPr>
              <a:t>nlist</a:t>
            </a:r>
            <a:endParaRPr lang="en-US" altLang="zh-CN" dirty="0">
              <a:sym typeface="+mn-ea"/>
            </a:endParaRPr>
          </a:p>
          <a:p>
            <a:pPr lvl="1"/>
            <a:r>
              <a:rPr lang="en-US" altLang="zh-CN" dirty="0">
                <a:sym typeface="+mn-ea"/>
              </a:rPr>
              <a:t>3</a:t>
            </a:r>
            <a:r>
              <a:rPr lang="zh-CN" altLang="en-US" dirty="0">
                <a:sym typeface="+mn-ea"/>
              </a:rPr>
              <a:t>）单次距离计算的开销为</a:t>
            </a:r>
            <a:r>
              <a:rPr lang="en-US" altLang="zh-CN" dirty="0">
                <a:sym typeface="+mn-ea"/>
              </a:rPr>
              <a:t>O(d)</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57</a:t>
            </a:fld>
            <a:endParaRPr lang="zh-CN" altLang="en-US"/>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nlist</a:t>
            </a:r>
            <a:r>
              <a:rPr lang="zh-CN" altLang="en-US">
                <a:sym typeface="+mn-ea"/>
              </a:rPr>
              <a:t>如何选择？</a:t>
            </a:r>
          </a:p>
        </p:txBody>
      </p:sp>
      <p:sp>
        <p:nvSpPr>
          <p:cNvPr id="3" name="内容占位符 2"/>
          <p:cNvSpPr>
            <a:spLocks noGrp="1"/>
          </p:cNvSpPr>
          <p:nvPr>
            <p:ph idx="1"/>
          </p:nvPr>
        </p:nvSpPr>
        <p:spPr/>
        <p:txBody>
          <a:bodyPr>
            <a:normAutofit/>
          </a:bodyPr>
          <a:lstStyle/>
          <a:p>
            <a:r>
              <a:rPr lang="zh-CN" altLang="en-US" dirty="0"/>
              <a:t>练习：在固定nprobe和</a:t>
            </a:r>
            <a:r>
              <a:rPr lang="en-US" altLang="zh-CN" dirty="0"/>
              <a:t>n</a:t>
            </a:r>
            <a:r>
              <a:rPr lang="zh-CN" altLang="en-US" dirty="0"/>
              <a:t>的情况下，</a:t>
            </a:r>
            <a:r>
              <a:rPr lang="zh-CN" altLang="en-US" dirty="0">
                <a:solidFill>
                  <a:srgbClr val="C00000"/>
                </a:solidFill>
              </a:rPr>
              <a:t>如何选择</a:t>
            </a:r>
            <a:r>
              <a:rPr lang="en-US" altLang="zh-CN" dirty="0">
                <a:solidFill>
                  <a:srgbClr val="C00000"/>
                </a:solidFill>
              </a:rPr>
              <a:t>nlist</a:t>
            </a:r>
            <a:r>
              <a:rPr lang="zh-CN" altLang="en-US" dirty="0">
                <a:solidFill>
                  <a:srgbClr val="C00000"/>
                </a:solidFill>
              </a:rPr>
              <a:t>的值，使得距离计算次数最少</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58</a:t>
            </a:fld>
            <a:endParaRPr lang="zh-CN" altLang="en-US"/>
          </a:p>
        </p:txBody>
      </p:sp>
      <p:sp>
        <p:nvSpPr>
          <p:cNvPr id="5" name="内容占位符 2">
            <a:extLst>
              <a:ext uri="{FF2B5EF4-FFF2-40B4-BE49-F238E27FC236}">
                <a16:creationId xmlns:a16="http://schemas.microsoft.com/office/drawing/2014/main" id="{19FAA0FE-2415-0D03-FEED-3B29D1BB32EE}"/>
              </a:ext>
            </a:extLst>
          </p:cNvPr>
          <p:cNvSpPr txBox="1">
            <a:spLocks/>
          </p:cNvSpPr>
          <p:nvPr/>
        </p:nvSpPr>
        <p:spPr>
          <a:xfrm>
            <a:off x="628650" y="3429000"/>
            <a:ext cx="7887335" cy="27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p"/>
              <a:defRPr sz="2800" kern="1200">
                <a:solidFill>
                  <a:schemeClr val="tx1"/>
                </a:solidFill>
                <a:latin typeface="+mn-ea"/>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mn-ea"/>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mn-ea"/>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mn-ea"/>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mn-ea"/>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mn-ea"/>
              </a:rPr>
              <a:t>符号定义</a:t>
            </a:r>
          </a:p>
          <a:p>
            <a:pPr lvl="1"/>
            <a:r>
              <a:rPr lang="en-US" altLang="zh-CN">
                <a:sym typeface="+mn-ea"/>
              </a:rPr>
              <a:t>n</a:t>
            </a:r>
            <a:r>
              <a:rPr lang="zh-CN" altLang="en-US">
                <a:sym typeface="+mn-ea"/>
              </a:rPr>
              <a:t>：数据集向量数量</a:t>
            </a:r>
            <a:endParaRPr lang="zh-CN" altLang="en-US"/>
          </a:p>
          <a:p>
            <a:pPr lvl="1"/>
            <a:r>
              <a:rPr lang="en-US" altLang="zh-CN">
                <a:sym typeface="+mn-ea"/>
              </a:rPr>
              <a:t>d</a:t>
            </a:r>
            <a:r>
              <a:rPr lang="zh-CN" altLang="en-US">
                <a:sym typeface="+mn-ea"/>
              </a:rPr>
              <a:t>：向量维度</a:t>
            </a:r>
          </a:p>
          <a:p>
            <a:pPr lvl="1"/>
            <a:r>
              <a:rPr lang="zh-CN" altLang="en-US"/>
              <a:t>nlist：聚类总数量</a:t>
            </a:r>
          </a:p>
          <a:p>
            <a:pPr lvl="1"/>
            <a:r>
              <a:rPr lang="en-US" altLang="zh-CN">
                <a:sym typeface="+mn-ea"/>
              </a:rPr>
              <a:t>nprobe</a:t>
            </a:r>
            <a:r>
              <a:rPr lang="zh-CN" altLang="en-US">
                <a:sym typeface="+mn-ea"/>
              </a:rPr>
              <a:t>：查询时，计算完和质心的距离后，需要细筛的聚类数量（nprobe远小于nlist）</a:t>
            </a:r>
            <a:endParaRPr lang="zh-CN" altLang="en-US"/>
          </a:p>
          <a:p>
            <a:pPr lvl="1"/>
            <a:endParaRPr lang="zh-CN" altLang="en-US"/>
          </a:p>
          <a:p>
            <a:endParaRPr lang="zh-CN" altLang="en-US" dirty="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答案</a:t>
            </a:r>
            <a:endParaRPr lang="en-US" altLang="zh-CN" dirty="0">
              <a:sym typeface="+mn-ea"/>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距离计算次数</a:t>
                </a:r>
                <a:r>
                  <a:rPr lang="en-US" altLang="zh-CN" dirty="0"/>
                  <a:t>y(nlist)=</a:t>
                </a:r>
                <a:r>
                  <a:rPr lang="en-US" altLang="zh-CN" dirty="0" err="1"/>
                  <a:t>nlist</a:t>
                </a:r>
                <a:r>
                  <a:rPr lang="en-US" altLang="zh-CN" dirty="0"/>
                  <a:t>+</a:t>
                </a:r>
                <a:r>
                  <a:rPr lang="zh-CN" altLang="en-US" dirty="0"/>
                  <a:t>nprobe</a:t>
                </a:r>
                <a:r>
                  <a:rPr lang="en-US" altLang="zh-CN" dirty="0"/>
                  <a:t>*n</a:t>
                </a:r>
                <a:r>
                  <a:rPr lang="zh-CN" altLang="en-US" dirty="0"/>
                  <a:t>/</a:t>
                </a:r>
                <a:r>
                  <a:rPr lang="en-US" altLang="zh-CN" dirty="0"/>
                  <a:t>nlist</a:t>
                </a:r>
              </a:p>
              <a:p>
                <a:r>
                  <a:rPr lang="zh-CN" altLang="en-US" dirty="0"/>
                  <a:t>当</a:t>
                </a:r>
                <a:r>
                  <a:rPr lang="en-US" altLang="zh-CN" dirty="0" err="1"/>
                  <a:t>nprobe</a:t>
                </a:r>
                <a:r>
                  <a:rPr lang="zh-CN" altLang="en-US" dirty="0"/>
                  <a:t>和</a:t>
                </a:r>
                <a:r>
                  <a:rPr lang="en-US" altLang="zh-CN" dirty="0"/>
                  <a:t>n</a:t>
                </a:r>
                <a:r>
                  <a:rPr lang="zh-CN" altLang="en-US" dirty="0"/>
                  <a:t>确定时，通过求导可得</a:t>
                </a:r>
                <a:endParaRPr lang="en-US" altLang="zh-CN" dirty="0"/>
              </a:p>
              <a:p>
                <a:pPr marL="0" indent="0">
                  <a:buNone/>
                </a:pPr>
                <a:r>
                  <a:rPr lang="zh-CN" altLang="en-US" dirty="0"/>
                  <a:t>当：</a:t>
                </a: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𝑛𝑙𝑖𝑠𝑡</m:t>
                      </m:r>
                      <m:r>
                        <a:rPr lang="en-US" altLang="zh-CN" b="0" i="1" dirty="0" smtClean="0">
                          <a:latin typeface="Cambria Math" panose="02040503050406030204" pitchFamily="18" charset="0"/>
                        </a:rPr>
                        <m:t>=</m:t>
                      </m:r>
                      <m:rad>
                        <m:radPr>
                          <m:degHide m:val="on"/>
                          <m:ctrlPr>
                            <a:rPr lang="en-US" altLang="zh-CN" i="1" dirty="0" smtClean="0">
                              <a:solidFill>
                                <a:srgbClr val="836967"/>
                              </a:solidFill>
                              <a:latin typeface="Cambria Math" panose="02040503050406030204" pitchFamily="18" charset="0"/>
                            </a:rPr>
                          </m:ctrlPr>
                        </m:radPr>
                        <m:deg/>
                        <m:e>
                          <m:r>
                            <a:rPr lang="en-US" altLang="zh-CN" i="1" dirty="0" smtClean="0">
                              <a:latin typeface="Cambria Math" panose="02040503050406030204" pitchFamily="18" charset="0"/>
                            </a:rPr>
                            <m:t>𝑛</m:t>
                          </m:r>
                          <m:r>
                            <a:rPr lang="en-US" altLang="zh-CN" b="0" i="1" dirty="0" smtClean="0">
                              <a:latin typeface="Cambria Math" panose="02040503050406030204" pitchFamily="18" charset="0"/>
                            </a:rPr>
                            <m:t>𝑝𝑟𝑜𝑏𝑒</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e>
                      </m:rad>
                    </m:oMath>
                  </m:oMathPara>
                </a14:m>
                <a:endParaRPr lang="en-US" altLang="zh-CN" dirty="0"/>
              </a:p>
              <a:p>
                <a:pPr marL="0" indent="0">
                  <a:buNone/>
                </a:pPr>
                <a:r>
                  <a:rPr lang="en-US" altLang="zh-CN" dirty="0"/>
                  <a:t>y</a:t>
                </a:r>
                <a:r>
                  <a:rPr lang="zh-CN" altLang="en-US" dirty="0"/>
                  <a:t>最小</a:t>
                </a:r>
                <a:endParaRPr lang="en-US" altLang="zh-CN" dirty="0"/>
              </a:p>
              <a:p>
                <a:r>
                  <a:rPr lang="zh-CN" altLang="en-US" dirty="0"/>
                  <a:t>实际中，这个简单公式常用于指导如何选择</a:t>
                </a:r>
                <a:r>
                  <a:rPr lang="en-US" altLang="zh-CN" dirty="0"/>
                  <a:t>nlist</a:t>
                </a:r>
                <a:r>
                  <a:rPr lang="zh-CN" altLang="en-US" dirty="0"/>
                  <a:t>的值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608" t="-2133" r="-144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9AE70B2-8BF9-45C0-BB95-33D1B9D3A854}" type="slidenum">
              <a:rPr lang="zh-CN" altLang="en-US" smtClean="0"/>
              <a:t>59</a:t>
            </a:fld>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sym typeface="+mn-ea"/>
              </a:rPr>
              <a:t>两张图片的相似度</a:t>
            </a:r>
          </a:p>
        </p:txBody>
      </p:sp>
      <p:sp>
        <p:nvSpPr>
          <p:cNvPr id="3" name="内容占位符 2"/>
          <p:cNvSpPr>
            <a:spLocks noGrp="1"/>
          </p:cNvSpPr>
          <p:nvPr>
            <p:ph idx="1"/>
          </p:nvPr>
        </p:nvSpPr>
        <p:spPr/>
        <p:txBody>
          <a:bodyPr/>
          <a:lstStyle/>
          <a:p>
            <a:r>
              <a:rPr lang="zh-CN" altLang="en-US"/>
              <a:t>基于一个复杂函数</a:t>
            </a:r>
          </a:p>
          <a:p>
            <a:pPr lvl="1"/>
            <a:r>
              <a:rPr lang="zh-CN" altLang="en-US"/>
              <a:t>人为设计：图像识别领域的传统算法，依据像素值</a:t>
            </a:r>
          </a:p>
          <a:p>
            <a:pPr lvl="1"/>
            <a:r>
              <a:rPr lang="zh-CN" altLang="en-US"/>
              <a:t>基于机器学习：学习相似和不相似的例子</a:t>
            </a:r>
          </a:p>
        </p:txBody>
      </p:sp>
      <p:pic>
        <p:nvPicPr>
          <p:cNvPr id="6" name="图片 5"/>
          <p:cNvPicPr>
            <a:picLocks noChangeAspect="1"/>
          </p:cNvPicPr>
          <p:nvPr/>
        </p:nvPicPr>
        <p:blipFill>
          <a:blip r:embed="rId3"/>
          <a:stretch>
            <a:fillRect/>
          </a:stretch>
        </p:blipFill>
        <p:spPr>
          <a:xfrm>
            <a:off x="1820545" y="3029585"/>
            <a:ext cx="5503545" cy="3690620"/>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6</a:t>
            </a:fld>
            <a:endParaRPr lang="zh-CN" altLang="en-US"/>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暴力搜索和聚类索引对比</a:t>
            </a:r>
          </a:p>
        </p:txBody>
      </p:sp>
      <p:sp>
        <p:nvSpPr>
          <p:cNvPr id="3" name="内容占位符 2"/>
          <p:cNvSpPr>
            <a:spLocks noGrp="1"/>
          </p:cNvSpPr>
          <p:nvPr>
            <p:ph idx="1"/>
          </p:nvPr>
        </p:nvSpPr>
        <p:spPr>
          <a:xfrm>
            <a:off x="628650" y="1424940"/>
            <a:ext cx="7887335" cy="4752340"/>
          </a:xfrm>
        </p:spPr>
        <p:txBody>
          <a:bodyPr/>
          <a:lstStyle/>
          <a:p>
            <a:r>
              <a:rPr lang="zh-CN" altLang="en-US"/>
              <a:t>暴力搜索</a:t>
            </a:r>
          </a:p>
          <a:p>
            <a:pPr lvl="1"/>
            <a:r>
              <a:rPr lang="zh-CN" altLang="en-US">
                <a:sym typeface="+mn-ea"/>
              </a:rPr>
              <a:t>空间复杂度为O(n</a:t>
            </a:r>
            <a:r>
              <a:rPr lang="en-US" altLang="zh-CN">
                <a:sym typeface="+mn-ea"/>
              </a:rPr>
              <a:t>*d</a:t>
            </a:r>
            <a:r>
              <a:rPr lang="zh-CN" altLang="en-US">
                <a:sym typeface="+mn-ea"/>
              </a:rPr>
              <a:t>)</a:t>
            </a:r>
            <a:endParaRPr lang="zh-CN" altLang="en-US"/>
          </a:p>
          <a:p>
            <a:pPr lvl="1"/>
            <a:r>
              <a:rPr lang="zh-CN" altLang="en-US">
                <a:sym typeface="+mn-ea"/>
              </a:rPr>
              <a:t>时间复杂度为</a:t>
            </a:r>
            <a:r>
              <a:rPr lang="en-US" altLang="zh-CN">
                <a:sym typeface="+mn-ea"/>
              </a:rPr>
              <a:t>O(n*d)</a:t>
            </a:r>
            <a:endParaRPr lang="zh-CN" altLang="en-US"/>
          </a:p>
          <a:p>
            <a:r>
              <a:rPr lang="zh-CN" altLang="en-US"/>
              <a:t>聚类索引</a:t>
            </a:r>
          </a:p>
          <a:p>
            <a:pPr lvl="1"/>
            <a:r>
              <a:rPr lang="zh-CN" altLang="en-US">
                <a:sym typeface="+mn-ea"/>
              </a:rPr>
              <a:t>空间复杂度为O(n</a:t>
            </a:r>
            <a:r>
              <a:rPr lang="en-US" altLang="zh-CN">
                <a:sym typeface="+mn-ea"/>
              </a:rPr>
              <a:t>*d</a:t>
            </a:r>
            <a:r>
              <a:rPr lang="zh-CN" altLang="en-US">
                <a:sym typeface="+mn-ea"/>
              </a:rPr>
              <a:t>)</a:t>
            </a:r>
            <a:endParaRPr lang="zh-CN" altLang="en-US"/>
          </a:p>
          <a:p>
            <a:pPr lvl="1"/>
            <a:r>
              <a:rPr lang="zh-CN" altLang="en-US">
                <a:sym typeface="+mn-ea"/>
              </a:rPr>
              <a:t>时间复杂度为</a:t>
            </a:r>
            <a:r>
              <a:rPr lang="en-US" altLang="zh-CN">
                <a:sym typeface="+mn-ea"/>
              </a:rPr>
              <a:t>O(d*(nlist+n*nprobe/nlist))</a:t>
            </a:r>
          </a:p>
          <a:p>
            <a:pPr lvl="0"/>
            <a:r>
              <a:rPr lang="en-US" altLang="zh-CN">
                <a:sym typeface="+mn-ea"/>
              </a:rPr>
              <a:t>nprobe</a:t>
            </a:r>
            <a:r>
              <a:rPr lang="zh-CN" altLang="en-US">
                <a:sym typeface="+mn-ea"/>
              </a:rPr>
              <a:t>远小于</a:t>
            </a:r>
            <a:r>
              <a:rPr lang="en-US" altLang="zh-CN">
                <a:sym typeface="+mn-ea"/>
              </a:rPr>
              <a:t>nlist</a:t>
            </a:r>
            <a:r>
              <a:rPr lang="zh-CN" altLang="en-US">
                <a:sym typeface="+mn-ea"/>
              </a:rPr>
              <a:t>，所以</a:t>
            </a:r>
            <a:r>
              <a:rPr lang="en-US" altLang="zh-CN">
                <a:sym typeface="+mn-ea"/>
              </a:rPr>
              <a:t>(nlist+n*nprobe/nlist)</a:t>
            </a:r>
            <a:r>
              <a:rPr lang="zh-CN" altLang="en-US">
                <a:sym typeface="+mn-ea"/>
              </a:rPr>
              <a:t>远小于</a:t>
            </a:r>
            <a:r>
              <a:rPr lang="en-US" altLang="zh-CN">
                <a:sym typeface="+mn-ea"/>
              </a:rPr>
              <a:t>n</a:t>
            </a:r>
            <a:endParaRPr lang="zh-CN" altLang="en-US" sz="2800">
              <a:sym typeface="+mn-ea"/>
            </a:endParaRPr>
          </a:p>
          <a:p>
            <a:pPr lvl="0"/>
            <a:r>
              <a:rPr lang="zh-CN" altLang="en-US" sz="2800">
                <a:sym typeface="+mn-ea"/>
              </a:rPr>
              <a:t>结论：聚类索引相较于暴力搜索，时间复杂度降低了，但是空间复杂度没有变化</a:t>
            </a:r>
            <a:endParaRPr lang="en-US" altLang="zh-CN"/>
          </a:p>
          <a:p>
            <a:pPr lvl="1"/>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60</a:t>
            </a:fld>
            <a:endParaRPr lang="zh-CN" altLang="en-US"/>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lang="zh-CN" altLang="en-US" sz="4400" dirty="0"/>
              <a:t>向量量化</a:t>
            </a:r>
          </a:p>
        </p:txBody>
      </p:sp>
      <p:sp>
        <p:nvSpPr>
          <p:cNvPr id="4" name="标题 3"/>
          <p:cNvSpPr>
            <a:spLocks noGrp="1"/>
          </p:cNvSpPr>
          <p:nvPr>
            <p:ph type="title"/>
          </p:nvPr>
        </p:nvSpPr>
        <p:spPr/>
        <p:txBody>
          <a:bodyPr/>
          <a:lstStyle/>
          <a:p>
            <a:r>
              <a:rPr lang="en-US" altLang="zh-CN" dirty="0">
                <a:solidFill>
                  <a:schemeClr val="tx1"/>
                </a:solidFill>
                <a:sym typeface="+mn-ea"/>
              </a:rPr>
              <a:t>2.1 </a:t>
            </a:r>
            <a:r>
              <a:rPr lang="zh-CN" altLang="en-US" dirty="0">
                <a:solidFill>
                  <a:schemeClr val="tx1"/>
                </a:solidFill>
                <a:sym typeface="+mn-ea"/>
              </a:rPr>
              <a:t>基于聚类的索引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61</a:t>
            </a:fld>
            <a:endParaRPr lang="zh-CN" altLang="en-US"/>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聚类在量化中的作用</a:t>
            </a:r>
          </a:p>
        </p:txBody>
      </p:sp>
      <p:sp>
        <p:nvSpPr>
          <p:cNvPr id="3" name="内容占位符 2"/>
          <p:cNvSpPr>
            <a:spLocks noGrp="1"/>
          </p:cNvSpPr>
          <p:nvPr>
            <p:ph idx="1"/>
          </p:nvPr>
        </p:nvSpPr>
        <p:spPr/>
        <p:txBody>
          <a:bodyPr/>
          <a:lstStyle/>
          <a:p>
            <a:pPr lvl="0"/>
            <a:r>
              <a:rPr lang="zh-CN" dirty="0"/>
              <a:t>前面我们介绍了聚类如何帮助聚类索引在查询阶段实现剪枝</a:t>
            </a:r>
          </a:p>
          <a:p>
            <a:pPr lvl="0"/>
            <a:r>
              <a:rPr lang="zh-CN" dirty="0"/>
              <a:t>聚类还可以用于向量的量化</a:t>
            </a:r>
          </a:p>
          <a:p>
            <a:pPr lvl="1"/>
            <a:r>
              <a:rPr lang="zh-CN" sz="2400" dirty="0"/>
              <a:t>下图是一个二维空间，通过对所有数据点聚类，我们可以实现</a:t>
            </a:r>
            <a:r>
              <a:rPr lang="zh-CN" sz="2400" dirty="0">
                <a:solidFill>
                  <a:srgbClr val="C00000"/>
                </a:solidFill>
              </a:rPr>
              <a:t>用一个质心近似表示对应聚类内的所有向量</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62</a:t>
            </a:fld>
            <a:endParaRPr lang="zh-CN" altLang="en-US"/>
          </a:p>
        </p:txBody>
      </p:sp>
      <p:pic>
        <p:nvPicPr>
          <p:cNvPr id="5" name="图片 4"/>
          <p:cNvPicPr>
            <a:picLocks noChangeAspect="1"/>
          </p:cNvPicPr>
          <p:nvPr/>
        </p:nvPicPr>
        <p:blipFill>
          <a:blip r:embed="rId3"/>
          <a:stretch>
            <a:fillRect/>
          </a:stretch>
        </p:blipFill>
        <p:spPr>
          <a:xfrm>
            <a:off x="2366010" y="3494405"/>
            <a:ext cx="4411980" cy="3227070"/>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sym typeface="+mn-ea"/>
              </a:rPr>
              <a:t>码本</a:t>
            </a:r>
            <a:endParaRPr lang="zh-CN" altLang="en-US"/>
          </a:p>
        </p:txBody>
      </p:sp>
      <p:sp>
        <p:nvSpPr>
          <p:cNvPr id="3" name="内容占位符 2"/>
          <p:cNvSpPr>
            <a:spLocks noGrp="1"/>
          </p:cNvSpPr>
          <p:nvPr>
            <p:ph idx="1"/>
          </p:nvPr>
        </p:nvSpPr>
        <p:spPr/>
        <p:txBody>
          <a:bodyPr/>
          <a:lstStyle/>
          <a:p>
            <a:pPr lvl="0"/>
            <a:r>
              <a:rPr lang="zh-CN" dirty="0"/>
              <a:t>通过固定聚类个数和</a:t>
            </a:r>
            <a:r>
              <a:rPr lang="zh-CN" altLang="en-US" dirty="0"/>
              <a:t>质心为</a:t>
            </a:r>
            <a:r>
              <a:rPr lang="en-US" altLang="zh-CN" dirty="0"/>
              <a:t>k</a:t>
            </a:r>
            <a:r>
              <a:rPr lang="zh-CN" altLang="en-US" dirty="0"/>
              <a:t>个</a:t>
            </a:r>
            <a:r>
              <a:rPr lang="zh-CN" dirty="0"/>
              <a:t>，数据点的可选近似值就只有</a:t>
            </a:r>
            <a:r>
              <a:rPr lang="en-US" altLang="zh-CN" dirty="0"/>
              <a:t>k</a:t>
            </a:r>
            <a:r>
              <a:rPr lang="zh-CN" altLang="en-US" dirty="0"/>
              <a:t>个，那么将所有数据点</a:t>
            </a:r>
            <a:r>
              <a:rPr lang="en-US" altLang="zh-CN" dirty="0"/>
              <a:t>“</a:t>
            </a:r>
            <a:r>
              <a:rPr lang="zh-CN" altLang="en-US" dirty="0"/>
              <a:t>量化</a:t>
            </a:r>
            <a:r>
              <a:rPr lang="en-US" altLang="zh-CN" dirty="0"/>
              <a:t>”</a:t>
            </a:r>
            <a:r>
              <a:rPr lang="zh-CN" altLang="en-US" dirty="0"/>
              <a:t>之后，会出现</a:t>
            </a:r>
            <a:r>
              <a:rPr lang="zh-CN" altLang="en-US" dirty="0">
                <a:solidFill>
                  <a:srgbClr val="C00000"/>
                </a:solidFill>
              </a:rPr>
              <a:t>大量重复的近似值</a:t>
            </a:r>
          </a:p>
          <a:p>
            <a:pPr lvl="0"/>
            <a:r>
              <a:rPr lang="zh-CN" altLang="en-US" dirty="0"/>
              <a:t>解决办法：</a:t>
            </a:r>
            <a:r>
              <a:rPr lang="zh-CN" altLang="en-US" dirty="0">
                <a:solidFill>
                  <a:srgbClr val="C00000"/>
                </a:solidFill>
              </a:rPr>
              <a:t>不同的近似值只各存一份</a:t>
            </a:r>
            <a:r>
              <a:rPr lang="zh-CN" altLang="en-US" dirty="0"/>
              <a:t>，即</a:t>
            </a:r>
            <a:r>
              <a:rPr lang="en-US" altLang="zh-CN" dirty="0"/>
              <a:t>“</a:t>
            </a:r>
            <a:r>
              <a:rPr lang="zh-CN" altLang="en-US" b="1" dirty="0">
                <a:solidFill>
                  <a:srgbClr val="C00000"/>
                </a:solidFill>
              </a:rPr>
              <a:t>码本</a:t>
            </a:r>
            <a:r>
              <a:rPr lang="en-US" altLang="zh-CN" dirty="0"/>
              <a:t>”</a:t>
            </a:r>
            <a:r>
              <a:rPr lang="zh-CN" altLang="en-US" dirty="0"/>
              <a:t>，原始的数据点改为存储码本上的索引，即</a:t>
            </a:r>
            <a:r>
              <a:rPr lang="en-US" altLang="zh-CN" dirty="0"/>
              <a:t>“</a:t>
            </a:r>
            <a:r>
              <a:rPr lang="zh-CN" altLang="en-US" dirty="0"/>
              <a:t>码字</a:t>
            </a:r>
            <a:r>
              <a:rPr lang="en-US" altLang="zh-CN" dirty="0"/>
              <a:t>”</a:t>
            </a:r>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63</a:t>
            </a:fld>
            <a:endParaRPr lang="zh-CN" altLang="en-US"/>
          </a:p>
        </p:txBody>
      </p:sp>
      <p:pic>
        <p:nvPicPr>
          <p:cNvPr id="7" name="图片 6"/>
          <p:cNvPicPr>
            <a:picLocks noChangeAspect="1"/>
          </p:cNvPicPr>
          <p:nvPr/>
        </p:nvPicPr>
        <p:blipFill>
          <a:blip r:embed="rId3"/>
          <a:stretch>
            <a:fillRect/>
          </a:stretch>
        </p:blipFill>
        <p:spPr>
          <a:xfrm>
            <a:off x="1126648" y="3635828"/>
            <a:ext cx="6890704" cy="3085648"/>
          </a:xfrm>
          <a:prstGeom prst="rect">
            <a:avLst/>
          </a:prstGeom>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sym typeface="+mn-ea"/>
              </a:rPr>
              <a:t>码本小结</a:t>
            </a:r>
          </a:p>
        </p:txBody>
      </p:sp>
      <p:sp>
        <p:nvSpPr>
          <p:cNvPr id="3" name="内容占位符 2"/>
          <p:cNvSpPr>
            <a:spLocks noGrp="1"/>
          </p:cNvSpPr>
          <p:nvPr>
            <p:ph idx="1"/>
          </p:nvPr>
        </p:nvSpPr>
        <p:spPr/>
        <p:txBody>
          <a:bodyPr/>
          <a:lstStyle/>
          <a:p>
            <a:pPr lvl="0"/>
            <a:r>
              <a:rPr lang="zh-CN" dirty="0">
                <a:sym typeface="+mn-ea"/>
              </a:rPr>
              <a:t>一个码本按顺序存储了</a:t>
            </a:r>
            <a:r>
              <a:rPr lang="en-US" altLang="zh-CN" dirty="0">
                <a:sym typeface="+mn-ea"/>
              </a:rPr>
              <a:t>k</a:t>
            </a:r>
            <a:r>
              <a:rPr lang="zh-CN" altLang="en-US" dirty="0">
                <a:sym typeface="+mn-ea"/>
              </a:rPr>
              <a:t>个质心的值，即</a:t>
            </a:r>
            <a:r>
              <a:rPr lang="en-US" altLang="zh-CN" dirty="0">
                <a:sym typeface="+mn-ea"/>
              </a:rPr>
              <a:t>k</a:t>
            </a:r>
            <a:r>
              <a:rPr lang="zh-CN" altLang="en-US" dirty="0">
                <a:sym typeface="+mn-ea"/>
              </a:rPr>
              <a:t>个近似值</a:t>
            </a:r>
          </a:p>
          <a:p>
            <a:pPr lvl="1"/>
            <a:r>
              <a:rPr lang="zh-CN" altLang="en-US" sz="2400" dirty="0">
                <a:solidFill>
                  <a:srgbClr val="C00000"/>
                </a:solidFill>
                <a:sym typeface="+mn-ea"/>
              </a:rPr>
              <a:t>码字</a:t>
            </a:r>
            <a:r>
              <a:rPr lang="zh-CN" altLang="en-US" sz="2400" dirty="0">
                <a:sym typeface="+mn-ea"/>
              </a:rPr>
              <a:t>，即</a:t>
            </a:r>
            <a:r>
              <a:rPr lang="zh-CN" altLang="en-US" dirty="0">
                <a:sym typeface="+mn-ea"/>
              </a:rPr>
              <a:t>码本上的索引，</a:t>
            </a:r>
            <a:r>
              <a:rPr lang="zh-CN" altLang="en-US" sz="2400" dirty="0">
                <a:sym typeface="+mn-ea"/>
              </a:rPr>
              <a:t>取值范围为</a:t>
            </a:r>
            <a:r>
              <a:rPr lang="en-US" altLang="zh-CN" dirty="0">
                <a:sym typeface="+mn-ea"/>
              </a:rPr>
              <a:t>0</a:t>
            </a:r>
            <a:r>
              <a:rPr lang="zh-CN" altLang="en-US" dirty="0">
                <a:sym typeface="+mn-ea"/>
              </a:rPr>
              <a:t>到</a:t>
            </a:r>
            <a:r>
              <a:rPr lang="en-US" altLang="zh-CN" dirty="0">
                <a:sym typeface="+mn-ea"/>
              </a:rPr>
              <a:t>k-1</a:t>
            </a:r>
          </a:p>
          <a:p>
            <a:pPr lvl="2"/>
            <a:r>
              <a:rPr lang="zh-CN" altLang="en-US" dirty="0">
                <a:sym typeface="+mn-ea"/>
              </a:rPr>
              <a:t>数组编号，不占有存储空间</a:t>
            </a:r>
            <a:endParaRPr lang="en-US" altLang="zh-CN" dirty="0">
              <a:sym typeface="+mn-ea"/>
            </a:endParaRPr>
          </a:p>
          <a:p>
            <a:pPr lvl="1"/>
            <a:r>
              <a:rPr lang="zh-CN" altLang="en-US" dirty="0"/>
              <a:t>空间复杂度：</a:t>
            </a:r>
            <a:r>
              <a:rPr lang="en-US" altLang="zh-CN" dirty="0"/>
              <a:t>n*d -&gt; k*d</a:t>
            </a:r>
            <a:r>
              <a:rPr lang="zh-CN" altLang="en-US" sz="1800" dirty="0"/>
              <a:t>（但一般</a:t>
            </a:r>
            <a:r>
              <a:rPr lang="en-US" altLang="zh-CN" sz="1800" dirty="0"/>
              <a:t>k</a:t>
            </a:r>
            <a:r>
              <a:rPr lang="zh-CN" altLang="en-US" sz="1800" dirty="0"/>
              <a:t>也很大，例如</a:t>
            </a:r>
            <a:r>
              <a:rPr lang="en-US" altLang="zh-CN" sz="1800" dirty="0"/>
              <a:t>n/2</a:t>
            </a:r>
            <a:r>
              <a:rPr lang="zh-CN" altLang="en-US" sz="1800" dirty="0"/>
              <a:t>）</a:t>
            </a:r>
            <a:endParaRPr lang="zh-CN" altLang="en-US" dirty="0">
              <a:sym typeface="+mn-ea"/>
            </a:endParaRPr>
          </a:p>
          <a:p>
            <a:pPr lvl="1"/>
            <a:r>
              <a:rPr lang="zh-CN" altLang="en-US" sz="2400" dirty="0">
                <a:sym typeface="+mn-ea"/>
              </a:rPr>
              <a:t>下图为二维向量数据集的码本生成过程</a:t>
            </a:r>
            <a:endParaRPr dirty="0"/>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64</a:t>
            </a:fld>
            <a:endParaRPr lang="zh-CN" altLang="en-US"/>
          </a:p>
        </p:txBody>
      </p:sp>
      <p:pic>
        <p:nvPicPr>
          <p:cNvPr id="7" name="图片 6"/>
          <p:cNvPicPr>
            <a:picLocks noChangeAspect="1"/>
          </p:cNvPicPr>
          <p:nvPr/>
        </p:nvPicPr>
        <p:blipFill>
          <a:blip r:embed="rId3"/>
          <a:stretch>
            <a:fillRect/>
          </a:stretch>
        </p:blipFill>
        <p:spPr>
          <a:xfrm>
            <a:off x="1060632" y="3774451"/>
            <a:ext cx="6581139" cy="2947025"/>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向量量化定义</a:t>
            </a:r>
            <a:endParaRPr lang="zh-CN" altLang="en-US"/>
          </a:p>
        </p:txBody>
      </p:sp>
      <p:sp>
        <p:nvSpPr>
          <p:cNvPr id="3" name="内容占位符 2"/>
          <p:cNvSpPr>
            <a:spLocks noGrp="1"/>
          </p:cNvSpPr>
          <p:nvPr>
            <p:ph idx="1"/>
          </p:nvPr>
        </p:nvSpPr>
        <p:spPr>
          <a:xfrm>
            <a:off x="628650" y="1424940"/>
            <a:ext cx="4619625" cy="4752340"/>
          </a:xfrm>
        </p:spPr>
        <p:txBody>
          <a:bodyPr>
            <a:normAutofit/>
          </a:bodyPr>
          <a:lstStyle/>
          <a:p>
            <a:r>
              <a:rPr dirty="0" err="1"/>
              <a:t>量化q：映射，将一个d维向量映射到码本上的一个</a:t>
            </a:r>
            <a:r>
              <a:rPr lang="zh-CN" dirty="0"/>
              <a:t>码字</a:t>
            </a:r>
            <a:endParaRPr lang="en-US" altLang="zh-CN" dirty="0"/>
          </a:p>
          <a:p>
            <a:endParaRPr lang="en-US" dirty="0"/>
          </a:p>
          <a:p>
            <a:endParaRPr lang="en-US" dirty="0"/>
          </a:p>
          <a:p>
            <a:r>
              <a:rPr lang="zh-CN" altLang="en-US" dirty="0"/>
              <a:t>具体方法：与</a:t>
            </a:r>
            <a:r>
              <a:rPr lang="en-US" altLang="zh-CN" dirty="0"/>
              <a:t>k</a:t>
            </a:r>
            <a:r>
              <a:rPr lang="zh-CN" altLang="en-US" dirty="0"/>
              <a:t>个质心做距离比较，找最近的一个</a:t>
            </a:r>
            <a:endParaRPr lang="en-US" altLang="zh-CN" dirty="0"/>
          </a:p>
          <a:p>
            <a:pPr lvl="1"/>
            <a:r>
              <a:rPr lang="en-US" dirty="0" err="1"/>
              <a:t>建立索引时的一次性开销</a:t>
            </a:r>
            <a:endParaRPr lang="en-US" dirty="0"/>
          </a:p>
          <a:p>
            <a:pPr lvl="1"/>
            <a:r>
              <a:rPr lang="en-US" dirty="0" err="1"/>
              <a:t>有优化方法</a:t>
            </a:r>
            <a:endParaRPr dirty="0"/>
          </a:p>
          <a:p>
            <a:endParaRPr dirty="0"/>
          </a:p>
          <a:p>
            <a:endParaRPr dirty="0"/>
          </a:p>
          <a:p>
            <a:pPr lvl="0"/>
            <a:endParaRPr lang="zh-CN" dirty="0"/>
          </a:p>
          <a:p>
            <a:pPr lvl="1"/>
            <a:endParaRPr sz="2800" dirty="0"/>
          </a:p>
          <a:p>
            <a:pPr lvl="1"/>
            <a:endParaRPr sz="2800" dirty="0"/>
          </a:p>
        </p:txBody>
      </p:sp>
      <p:pic>
        <p:nvPicPr>
          <p:cNvPr id="5" name="图片 4"/>
          <p:cNvPicPr>
            <a:picLocks noChangeAspect="1"/>
          </p:cNvPicPr>
          <p:nvPr/>
        </p:nvPicPr>
        <p:blipFill>
          <a:blip r:embed="rId3"/>
          <a:stretch>
            <a:fillRect/>
          </a:stretch>
        </p:blipFill>
        <p:spPr>
          <a:xfrm>
            <a:off x="1116965" y="2783205"/>
            <a:ext cx="3778885" cy="466725"/>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65</a:t>
            </a:fld>
            <a:endParaRPr lang="zh-CN" altLang="en-US"/>
          </a:p>
        </p:txBody>
      </p:sp>
      <p:pic>
        <p:nvPicPr>
          <p:cNvPr id="8" name="图片 7"/>
          <p:cNvPicPr>
            <a:picLocks noChangeAspect="1"/>
          </p:cNvPicPr>
          <p:nvPr/>
        </p:nvPicPr>
        <p:blipFill>
          <a:blip r:embed="rId4"/>
          <a:stretch>
            <a:fillRect/>
          </a:stretch>
        </p:blipFill>
        <p:spPr>
          <a:xfrm>
            <a:off x="5412105" y="2510155"/>
            <a:ext cx="3433445" cy="3667125"/>
          </a:xfrm>
          <a:prstGeom prst="rect">
            <a:avLst/>
          </a:prstGeom>
        </p:spPr>
      </p:pic>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向量重建定义</a:t>
            </a:r>
            <a:endParaRPr lang="zh-CN" altLang="en-US"/>
          </a:p>
        </p:txBody>
      </p:sp>
      <p:sp>
        <p:nvSpPr>
          <p:cNvPr id="3" name="内容占位符 2"/>
          <p:cNvSpPr>
            <a:spLocks noGrp="1"/>
          </p:cNvSpPr>
          <p:nvPr>
            <p:ph idx="1"/>
          </p:nvPr>
        </p:nvSpPr>
        <p:spPr>
          <a:xfrm>
            <a:off x="628650" y="1424940"/>
            <a:ext cx="4506595" cy="4752340"/>
          </a:xfrm>
        </p:spPr>
        <p:txBody>
          <a:bodyPr>
            <a:normAutofit/>
          </a:bodyPr>
          <a:lstStyle/>
          <a:p>
            <a:r>
              <a:rPr dirty="0"/>
              <a:t>重建r：逆映射，将码本上的一个</a:t>
            </a:r>
            <a:r>
              <a:rPr lang="zh-CN" dirty="0"/>
              <a:t>码字</a:t>
            </a:r>
            <a:r>
              <a:rPr dirty="0">
                <a:sym typeface="+mn-ea"/>
              </a:rPr>
              <a:t>映射到</a:t>
            </a:r>
            <a:r>
              <a:rPr dirty="0"/>
              <a:t>一个d维向量</a:t>
            </a:r>
          </a:p>
          <a:p>
            <a:pPr lvl="1"/>
            <a:r>
              <a:rPr sz="2800" dirty="0"/>
              <a:t>我们只能恢复一个近似值</a:t>
            </a:r>
          </a:p>
          <a:p>
            <a:pPr lvl="1"/>
            <a:r>
              <a:rPr sz="2800" dirty="0"/>
              <a:t>重建是有损的</a:t>
            </a:r>
          </a:p>
          <a:p>
            <a:pPr lvl="1"/>
            <a:endParaRPr sz="2800" dirty="0"/>
          </a:p>
          <a:p>
            <a:pPr lvl="1"/>
            <a:endParaRPr sz="2800" dirty="0"/>
          </a:p>
          <a:p>
            <a:pPr marL="457200" lvl="1" indent="0">
              <a:buNone/>
            </a:pPr>
            <a:endParaRPr sz="2800" dirty="0"/>
          </a:p>
        </p:txBody>
      </p:sp>
      <p:pic>
        <p:nvPicPr>
          <p:cNvPr id="6" name="图片 5"/>
          <p:cNvPicPr>
            <a:picLocks noChangeAspect="1"/>
          </p:cNvPicPr>
          <p:nvPr/>
        </p:nvPicPr>
        <p:blipFill>
          <a:blip r:embed="rId3"/>
          <a:stretch>
            <a:fillRect/>
          </a:stretch>
        </p:blipFill>
        <p:spPr>
          <a:xfrm>
            <a:off x="742950" y="3990975"/>
            <a:ext cx="4027805" cy="497840"/>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66</a:t>
            </a:fld>
            <a:endParaRPr lang="zh-CN" altLang="en-US"/>
          </a:p>
        </p:txBody>
      </p:sp>
      <p:pic>
        <p:nvPicPr>
          <p:cNvPr id="8" name="图片 7"/>
          <p:cNvPicPr>
            <a:picLocks noChangeAspect="1"/>
          </p:cNvPicPr>
          <p:nvPr/>
        </p:nvPicPr>
        <p:blipFill>
          <a:blip r:embed="rId4"/>
          <a:stretch>
            <a:fillRect/>
          </a:stretch>
        </p:blipFill>
        <p:spPr>
          <a:xfrm>
            <a:off x="5217160" y="1606550"/>
            <a:ext cx="3827780" cy="4389755"/>
          </a:xfrm>
          <a:prstGeom prst="rect">
            <a:avLst/>
          </a:prstGeom>
        </p:spPr>
      </p:pic>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zh-CN" altLang="en-US"/>
              <a:t>对于一个向量</a:t>
            </a:r>
            <a:r>
              <a:rPr lang="en-US" altLang="zh-CN"/>
              <a:t>x</a:t>
            </a:r>
          </a:p>
          <a:p>
            <a:pPr lvl="1"/>
            <a:r>
              <a:rPr lang="zh-CN" altLang="en-US"/>
              <a:t>量化步骤：将</a:t>
            </a:r>
            <a:r>
              <a:rPr lang="en-US" altLang="zh-CN"/>
              <a:t>n</a:t>
            </a:r>
            <a:r>
              <a:rPr lang="zh-CN" altLang="en-US"/>
              <a:t>个</a:t>
            </a:r>
            <a:r>
              <a:rPr lang="en-US" altLang="zh-CN"/>
              <a:t>d</a:t>
            </a:r>
            <a:r>
              <a:rPr lang="zh-CN" altLang="en-US"/>
              <a:t>维向量转换为</a:t>
            </a:r>
            <a:r>
              <a:rPr lang="en-US" altLang="zh-CN"/>
              <a:t>n</a:t>
            </a:r>
            <a:r>
              <a:rPr lang="zh-CN" altLang="en-US"/>
              <a:t>个码字，和一个码本，减少空间复杂度</a:t>
            </a:r>
          </a:p>
          <a:p>
            <a:pPr lvl="1"/>
            <a:r>
              <a:rPr lang="zh-CN" altLang="en-US"/>
              <a:t>重建步骤：根据码字和码本重建一个向量的近似值，牺牲一部分准确性</a:t>
            </a:r>
          </a:p>
          <a:p>
            <a:pPr lvl="1"/>
            <a:endParaRPr lang="zh-CN" altLang="en-US"/>
          </a:p>
        </p:txBody>
      </p:sp>
      <p:sp>
        <p:nvSpPr>
          <p:cNvPr id="2" name="标题 1"/>
          <p:cNvSpPr>
            <a:spLocks noGrp="1"/>
          </p:cNvSpPr>
          <p:nvPr>
            <p:ph type="title"/>
          </p:nvPr>
        </p:nvSpPr>
        <p:spPr/>
        <p:txBody>
          <a:bodyPr/>
          <a:lstStyle/>
          <a:p>
            <a:r>
              <a:rPr lang="zh-CN" altLang="en-US">
                <a:sym typeface="+mn-ea"/>
              </a:rPr>
              <a:t>完整过程</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67</a:t>
            </a:fld>
            <a:endParaRPr lang="zh-CN" altLang="en-US"/>
          </a:p>
        </p:txBody>
      </p:sp>
      <p:pic>
        <p:nvPicPr>
          <p:cNvPr id="9" name="图片 8"/>
          <p:cNvPicPr>
            <a:picLocks noChangeAspect="1"/>
          </p:cNvPicPr>
          <p:nvPr/>
        </p:nvPicPr>
        <p:blipFill>
          <a:blip r:embed="rId3"/>
          <a:stretch>
            <a:fillRect/>
          </a:stretch>
        </p:blipFill>
        <p:spPr>
          <a:xfrm>
            <a:off x="1804035" y="3429000"/>
            <a:ext cx="5535930" cy="3228975"/>
          </a:xfrm>
          <a:prstGeom prst="rect">
            <a:avLst/>
          </a:prstGeom>
        </p:spPr>
      </p:pic>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评估量化质量</a:t>
            </a:r>
          </a:p>
        </p:txBody>
      </p:sp>
      <p:sp>
        <p:nvSpPr>
          <p:cNvPr id="3" name="内容占位符 2"/>
          <p:cNvSpPr>
            <a:spLocks noGrp="1"/>
          </p:cNvSpPr>
          <p:nvPr>
            <p:ph idx="1"/>
          </p:nvPr>
        </p:nvSpPr>
        <p:spPr/>
        <p:txBody>
          <a:bodyPr/>
          <a:lstStyle/>
          <a:p>
            <a:r>
              <a:rPr dirty="0">
                <a:sym typeface="+mn-ea"/>
              </a:rPr>
              <a:t>均方误差M</a:t>
            </a:r>
            <a:r>
              <a:rPr sz="2800" dirty="0">
                <a:sym typeface="+mn-ea"/>
              </a:rPr>
              <a:t>SE</a:t>
            </a:r>
          </a:p>
          <a:p>
            <a:pPr lvl="1"/>
            <a:r>
              <a:rPr lang="zh-CN" sz="2400" dirty="0">
                <a:sym typeface="+mn-ea"/>
              </a:rPr>
              <a:t>易于计算</a:t>
            </a:r>
            <a:endParaRPr sz="2400" dirty="0">
              <a:sym typeface="+mn-ea"/>
            </a:endParaRPr>
          </a:p>
          <a:p>
            <a:pPr lvl="1"/>
            <a:r>
              <a:rPr lang="en-US" sz="2400" dirty="0">
                <a:sym typeface="+mn-ea"/>
              </a:rPr>
              <a:t>MSE</a:t>
            </a:r>
            <a:r>
              <a:rPr lang="zh-CN" altLang="en-US" sz="2400" dirty="0">
                <a:sym typeface="+mn-ea"/>
              </a:rPr>
              <a:t>越小说明量化损失越小</a:t>
            </a:r>
          </a:p>
          <a:p>
            <a:pPr lvl="0"/>
            <a:endParaRPr lang="zh-CN" sz="2800" dirty="0">
              <a:sym typeface="+mn-ea"/>
            </a:endParaRPr>
          </a:p>
          <a:p>
            <a:pPr lvl="0"/>
            <a:r>
              <a:rPr lang="zh-CN" sz="2800" dirty="0">
                <a:sym typeface="+mn-ea"/>
              </a:rPr>
              <a:t>符号解释</a:t>
            </a:r>
          </a:p>
          <a:p>
            <a:pPr lvl="1"/>
            <a:r>
              <a:rPr lang="en-US" altLang="zh-CN" sz="2400" dirty="0">
                <a:sym typeface="+mn-ea"/>
              </a:rPr>
              <a:t>x</a:t>
            </a:r>
            <a:r>
              <a:rPr lang="zh-CN" altLang="en-US" sz="2400" dirty="0">
                <a:sym typeface="+mn-ea"/>
              </a:rPr>
              <a:t>：一个</a:t>
            </a:r>
            <a:r>
              <a:rPr lang="en-US" altLang="zh-CN" sz="2400" dirty="0">
                <a:sym typeface="+mn-ea"/>
              </a:rPr>
              <a:t>d</a:t>
            </a:r>
            <a:r>
              <a:rPr lang="zh-CN" altLang="en-US" sz="2400" dirty="0">
                <a:sym typeface="+mn-ea"/>
              </a:rPr>
              <a:t>维的向量</a:t>
            </a:r>
          </a:p>
          <a:p>
            <a:pPr lvl="1"/>
            <a:r>
              <a:rPr lang="en-US" altLang="zh-CN" sz="2400" dirty="0">
                <a:sym typeface="+mn-ea"/>
              </a:rPr>
              <a:t>q(x)</a:t>
            </a:r>
            <a:r>
              <a:rPr lang="zh-CN" altLang="en-US" sz="2400" dirty="0">
                <a:sym typeface="+mn-ea"/>
              </a:rPr>
              <a:t>：一个</a:t>
            </a:r>
            <a:r>
              <a:rPr lang="en-US" altLang="zh-CN" sz="2400" dirty="0">
                <a:sym typeface="+mn-ea"/>
              </a:rPr>
              <a:t>d</a:t>
            </a:r>
            <a:r>
              <a:rPr lang="zh-CN" altLang="en-US" sz="2400" dirty="0">
                <a:sym typeface="+mn-ea"/>
              </a:rPr>
              <a:t>维向量对应的码字</a:t>
            </a:r>
            <a:endParaRPr lang="en-US" altLang="zh-CN" sz="2400" dirty="0">
              <a:sym typeface="+mn-ea"/>
            </a:endParaRPr>
          </a:p>
          <a:p>
            <a:pPr lvl="1"/>
            <a:r>
              <a:rPr lang="en-US" altLang="zh-CN" sz="2400" dirty="0">
                <a:sym typeface="+mn-ea"/>
              </a:rPr>
              <a:t>r(q(x))</a:t>
            </a:r>
            <a:r>
              <a:rPr lang="zh-CN" altLang="en-US" sz="2400" dirty="0">
                <a:sym typeface="+mn-ea"/>
              </a:rPr>
              <a:t>：一个</a:t>
            </a:r>
            <a:r>
              <a:rPr lang="en-US" altLang="zh-CN" sz="2400" dirty="0">
                <a:sym typeface="+mn-ea"/>
              </a:rPr>
              <a:t>d</a:t>
            </a:r>
            <a:r>
              <a:rPr lang="zh-CN" altLang="en-US" sz="2400" dirty="0">
                <a:sym typeface="+mn-ea"/>
              </a:rPr>
              <a:t>维的向量，根据码字和码本重建的近似值，约等于</a:t>
            </a:r>
            <a:r>
              <a:rPr lang="en-US" altLang="zh-CN" sz="2400" dirty="0">
                <a:sym typeface="+mn-ea"/>
              </a:rPr>
              <a:t>x</a:t>
            </a:r>
          </a:p>
          <a:p>
            <a:pPr lvl="1"/>
            <a:r>
              <a:rPr lang="zh-CN" altLang="en-US" sz="2400" dirty="0">
                <a:sym typeface="+mn-ea"/>
              </a:rPr>
              <a:t>注：为表达方便：</a:t>
            </a:r>
            <a:r>
              <a:rPr lang="en-US" altLang="zh-CN" sz="2400" dirty="0">
                <a:sym typeface="+mn-ea"/>
              </a:rPr>
              <a:t>q(x)</a:t>
            </a:r>
            <a:r>
              <a:rPr lang="zh-CN" altLang="en-US" sz="2400" dirty="0">
                <a:sym typeface="+mn-ea"/>
              </a:rPr>
              <a:t>和</a:t>
            </a:r>
            <a:r>
              <a:rPr lang="en-US" altLang="zh-CN" dirty="0">
                <a:sym typeface="+mn-ea"/>
              </a:rPr>
              <a:t>r(q(x))</a:t>
            </a:r>
            <a:r>
              <a:rPr lang="zh-CN" altLang="en-US" dirty="0">
                <a:sym typeface="+mn-ea"/>
              </a:rPr>
              <a:t>可以混用，即默认会进行重建步骤</a:t>
            </a:r>
            <a:endParaRPr sz="2400" dirty="0">
              <a:sym typeface="+mn-ea"/>
            </a:endParaRPr>
          </a:p>
          <a:p>
            <a:pPr lvl="1"/>
            <a:endParaRPr sz="2400" dirty="0">
              <a:sym typeface="+mn-ea"/>
            </a:endParaRPr>
          </a:p>
          <a:p>
            <a:pPr lvl="1"/>
            <a:endParaRPr sz="2400" dirty="0">
              <a:sym typeface="+mn-ea"/>
            </a:endParaRPr>
          </a:p>
          <a:p>
            <a:pPr lvl="0"/>
            <a:endParaRPr sz="2800" dirty="0"/>
          </a:p>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68</a:t>
            </a:fld>
            <a:endParaRPr lang="zh-CN" altLang="en-US"/>
          </a:p>
        </p:txBody>
      </p:sp>
      <p:pic>
        <p:nvPicPr>
          <p:cNvPr id="10" name="IM 10"/>
          <p:cNvPicPr/>
          <p:nvPr/>
        </p:nvPicPr>
        <p:blipFill>
          <a:blip r:embed="rId3"/>
          <a:stretch>
            <a:fillRect/>
          </a:stretch>
        </p:blipFill>
        <p:spPr>
          <a:xfrm>
            <a:off x="2786698" y="2859405"/>
            <a:ext cx="3569335" cy="379730"/>
          </a:xfrm>
          <a:prstGeom prst="rect">
            <a:avLst/>
          </a:prstGeom>
        </p:spPr>
      </p:pic>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对称与非对称比较</a:t>
            </a:r>
            <a:endParaRPr lang="zh-CN" altLang="en-US"/>
          </a:p>
        </p:txBody>
      </p:sp>
      <p:sp>
        <p:nvSpPr>
          <p:cNvPr id="3" name="内容占位符 2"/>
          <p:cNvSpPr>
            <a:spLocks noGrp="1"/>
          </p:cNvSpPr>
          <p:nvPr>
            <p:ph idx="1"/>
          </p:nvPr>
        </p:nvSpPr>
        <p:spPr>
          <a:xfrm>
            <a:off x="628650" y="1424940"/>
            <a:ext cx="4117521" cy="4752340"/>
          </a:xfrm>
        </p:spPr>
        <p:txBody>
          <a:bodyPr/>
          <a:lstStyle/>
          <a:p>
            <a:r>
              <a:rPr lang="zh-CN" altLang="en-US" dirty="0">
                <a:sym typeface="+mn-ea"/>
              </a:rPr>
              <a:t>对称比较</a:t>
            </a:r>
          </a:p>
          <a:p>
            <a:pPr lvl="1"/>
            <a:r>
              <a:rPr lang="zh-CN" altLang="en-US" sz="2400" dirty="0">
                <a:sym typeface="+mn-ea"/>
              </a:rPr>
              <a:t>数据集和查询都量化</a:t>
            </a:r>
          </a:p>
          <a:p>
            <a:pPr lvl="0"/>
            <a:r>
              <a:rPr lang="zh-CN" altLang="en-US" sz="2800" dirty="0">
                <a:sym typeface="+mn-ea"/>
              </a:rPr>
              <a:t>非对称比较</a:t>
            </a:r>
          </a:p>
          <a:p>
            <a:pPr lvl="1"/>
            <a:r>
              <a:rPr lang="zh-CN" altLang="en-US" dirty="0">
                <a:sym typeface="+mn-ea"/>
              </a:rPr>
              <a:t>只量化数据集</a:t>
            </a:r>
          </a:p>
          <a:p>
            <a:r>
              <a:rPr lang="zh-CN" altLang="en-US" dirty="0"/>
              <a:t>一般选择非对称比较，原因：</a:t>
            </a:r>
          </a:p>
          <a:p>
            <a:pPr lvl="1"/>
            <a:r>
              <a:rPr lang="zh-CN" altLang="en-US" dirty="0"/>
              <a:t>查询占的空间小</a:t>
            </a:r>
          </a:p>
          <a:p>
            <a:pPr lvl="1"/>
            <a:r>
              <a:rPr lang="zh-CN" altLang="en-US" dirty="0"/>
              <a:t>准确性更高</a:t>
            </a:r>
          </a:p>
          <a:p>
            <a:endParaRPr lang="zh-CN" altLang="en-US" dirty="0"/>
          </a:p>
        </p:txBody>
      </p:sp>
      <p:sp>
        <p:nvSpPr>
          <p:cNvPr id="7" name="灯片编号占位符 6"/>
          <p:cNvSpPr>
            <a:spLocks noGrp="1"/>
          </p:cNvSpPr>
          <p:nvPr>
            <p:ph type="sldNum" sz="quarter" idx="12"/>
          </p:nvPr>
        </p:nvSpPr>
        <p:spPr/>
        <p:txBody>
          <a:bodyPr/>
          <a:lstStyle/>
          <a:p>
            <a:fld id="{49AE70B2-8BF9-45C0-BB95-33D1B9D3A854}" type="slidenum">
              <a:rPr lang="zh-CN" altLang="en-US" smtClean="0"/>
              <a:t>69</a:t>
            </a:fld>
            <a:endParaRPr lang="zh-CN" altLang="en-US"/>
          </a:p>
        </p:txBody>
      </p:sp>
      <p:pic>
        <p:nvPicPr>
          <p:cNvPr id="8" name="图片 7"/>
          <p:cNvPicPr>
            <a:picLocks noChangeAspect="1"/>
          </p:cNvPicPr>
          <p:nvPr/>
        </p:nvPicPr>
        <p:blipFill>
          <a:blip r:embed="rId3"/>
          <a:stretch>
            <a:fillRect/>
          </a:stretch>
        </p:blipFill>
        <p:spPr>
          <a:xfrm>
            <a:off x="5065395" y="2633980"/>
            <a:ext cx="3964940" cy="2333625"/>
          </a:xfrm>
          <a:prstGeom prst="rect">
            <a:avLst/>
          </a:prstGeom>
        </p:spPr>
      </p:pic>
      <p:sp>
        <p:nvSpPr>
          <p:cNvPr id="5" name="文本框 4">
            <a:extLst>
              <a:ext uri="{FF2B5EF4-FFF2-40B4-BE49-F238E27FC236}">
                <a16:creationId xmlns:a16="http://schemas.microsoft.com/office/drawing/2014/main" id="{4D023978-82B2-720E-B59C-412B51C4D5AE}"/>
              </a:ext>
            </a:extLst>
          </p:cNvPr>
          <p:cNvSpPr txBox="1"/>
          <p:nvPr/>
        </p:nvSpPr>
        <p:spPr>
          <a:xfrm>
            <a:off x="6052456" y="5109758"/>
            <a:ext cx="1643743" cy="646331"/>
          </a:xfrm>
          <a:prstGeom prst="rect">
            <a:avLst/>
          </a:prstGeom>
          <a:noFill/>
        </p:spPr>
        <p:txBody>
          <a:bodyPr wrap="square">
            <a:spAutoFit/>
          </a:bodyPr>
          <a:lstStyle/>
          <a:p>
            <a:r>
              <a:rPr lang="en-US" altLang="zh-CN" dirty="0">
                <a:solidFill>
                  <a:srgbClr val="C00000"/>
                </a:solidFill>
              </a:rPr>
              <a:t>y</a:t>
            </a:r>
            <a:r>
              <a:rPr lang="zh-CN" altLang="en-US" dirty="0">
                <a:solidFill>
                  <a:srgbClr val="C00000"/>
                </a:solidFill>
              </a:rPr>
              <a:t>为数据</a:t>
            </a:r>
            <a:endParaRPr lang="en-US" altLang="zh-CN" dirty="0">
              <a:solidFill>
                <a:srgbClr val="C00000"/>
              </a:solidFill>
            </a:endParaRPr>
          </a:p>
          <a:p>
            <a:r>
              <a:rPr lang="en-US" altLang="zh-CN" dirty="0">
                <a:solidFill>
                  <a:srgbClr val="C00000"/>
                </a:solidFill>
              </a:rPr>
              <a:t>x</a:t>
            </a:r>
            <a:r>
              <a:rPr lang="zh-CN" altLang="en-US" dirty="0">
                <a:solidFill>
                  <a:srgbClr val="C00000"/>
                </a:solidFill>
              </a:rPr>
              <a:t>为查询向量</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局限性</a:t>
            </a:r>
            <a:endParaRPr lang="zh-CN" altLang="en-US" dirty="0"/>
          </a:p>
        </p:txBody>
      </p:sp>
      <p:sp>
        <p:nvSpPr>
          <p:cNvPr id="3" name="内容占位符 2"/>
          <p:cNvSpPr>
            <a:spLocks noGrp="1"/>
          </p:cNvSpPr>
          <p:nvPr>
            <p:ph idx="1"/>
          </p:nvPr>
        </p:nvSpPr>
        <p:spPr/>
        <p:txBody>
          <a:bodyPr/>
          <a:lstStyle/>
          <a:p>
            <a:pPr lvl="0"/>
            <a:r>
              <a:rPr lang="zh-CN" altLang="en-US"/>
              <a:t>需要把原始的图片视频数据作为输入</a:t>
            </a:r>
          </a:p>
          <a:p>
            <a:pPr lvl="0"/>
            <a:r>
              <a:rPr lang="zh-CN" altLang="en-US"/>
              <a:t>多次调用复杂函数</a:t>
            </a:r>
          </a:p>
          <a:p>
            <a:r>
              <a:rPr lang="zh-CN" altLang="en-US"/>
              <a:t>⇒太贵了！</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7</a:t>
            </a:fld>
            <a:endParaRPr lang="zh-CN" altLang="en-US"/>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对称与非对称比较</a:t>
            </a:r>
            <a:endParaRPr lang="zh-CN" altLang="en-US"/>
          </a:p>
        </p:txBody>
      </p:sp>
      <p:sp>
        <p:nvSpPr>
          <p:cNvPr id="3" name="内容占位符 2"/>
          <p:cNvSpPr>
            <a:spLocks noGrp="1"/>
          </p:cNvSpPr>
          <p:nvPr>
            <p:ph idx="1"/>
          </p:nvPr>
        </p:nvSpPr>
        <p:spPr/>
        <p:txBody>
          <a:bodyPr/>
          <a:lstStyle/>
          <a:p>
            <a:pPr lvl="0"/>
            <a:r>
              <a:rPr lang="zh-CN" altLang="en-US"/>
              <a:t>近似距离</a:t>
            </a:r>
          </a:p>
          <a:p>
            <a:pPr marL="457200" lvl="1" indent="0">
              <a:buNone/>
            </a:pPr>
            <a:endParaRPr lang="zh-CN" altLang="en-US"/>
          </a:p>
          <a:p>
            <a:pPr lvl="1"/>
            <a:endParaRPr lang="zh-CN" altLang="en-US"/>
          </a:p>
          <a:p>
            <a:pPr lvl="0"/>
            <a:r>
              <a:rPr lang="zh-CN" altLang="en-US"/>
              <a:t>近似最近邻</a:t>
            </a:r>
          </a:p>
        </p:txBody>
      </p:sp>
      <p:pic>
        <p:nvPicPr>
          <p:cNvPr id="4" name="图片 3"/>
          <p:cNvPicPr>
            <a:picLocks noChangeAspect="1"/>
          </p:cNvPicPr>
          <p:nvPr/>
        </p:nvPicPr>
        <p:blipFill>
          <a:blip r:embed="rId3"/>
          <a:stretch>
            <a:fillRect/>
          </a:stretch>
        </p:blipFill>
        <p:spPr>
          <a:xfrm>
            <a:off x="796290" y="2055495"/>
            <a:ext cx="3897630" cy="450215"/>
          </a:xfrm>
          <a:prstGeom prst="rect">
            <a:avLst/>
          </a:prstGeom>
        </p:spPr>
      </p:pic>
      <p:pic>
        <p:nvPicPr>
          <p:cNvPr id="5" name="图片 4"/>
          <p:cNvPicPr>
            <a:picLocks noChangeAspect="1"/>
          </p:cNvPicPr>
          <p:nvPr/>
        </p:nvPicPr>
        <p:blipFill>
          <a:blip r:embed="rId4"/>
          <a:stretch>
            <a:fillRect/>
          </a:stretch>
        </p:blipFill>
        <p:spPr>
          <a:xfrm>
            <a:off x="796290" y="3429000"/>
            <a:ext cx="3456305" cy="441325"/>
          </a:xfrm>
          <a:prstGeom prst="rect">
            <a:avLst/>
          </a:prstGeom>
        </p:spPr>
      </p:pic>
      <p:sp>
        <p:nvSpPr>
          <p:cNvPr id="7" name="灯片编号占位符 6"/>
          <p:cNvSpPr>
            <a:spLocks noGrp="1"/>
          </p:cNvSpPr>
          <p:nvPr>
            <p:ph type="sldNum" sz="quarter" idx="12"/>
          </p:nvPr>
        </p:nvSpPr>
        <p:spPr/>
        <p:txBody>
          <a:bodyPr/>
          <a:lstStyle/>
          <a:p>
            <a:fld id="{49AE70B2-8BF9-45C0-BB95-33D1B9D3A854}" type="slidenum">
              <a:rPr lang="zh-CN" altLang="en-US" smtClean="0"/>
              <a:t>70</a:t>
            </a:fld>
            <a:endParaRPr lang="zh-CN" altLang="en-US"/>
          </a:p>
        </p:txBody>
      </p:sp>
      <p:pic>
        <p:nvPicPr>
          <p:cNvPr id="8" name="图片 7"/>
          <p:cNvPicPr>
            <a:picLocks noChangeAspect="1"/>
          </p:cNvPicPr>
          <p:nvPr/>
        </p:nvPicPr>
        <p:blipFill>
          <a:blip r:embed="rId5"/>
          <a:stretch>
            <a:fillRect/>
          </a:stretch>
        </p:blipFill>
        <p:spPr>
          <a:xfrm>
            <a:off x="5065395" y="2633980"/>
            <a:ext cx="3964940" cy="2333625"/>
          </a:xfrm>
          <a:prstGeom prst="rect">
            <a:avLst/>
          </a:prstGeom>
        </p:spPr>
      </p:pic>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B127-1BE6-B02E-E169-F0A5FABFFB2E}"/>
            </a:ext>
          </a:extLst>
        </p:cNvPr>
        <p:cNvGrpSpPr/>
        <p:nvPr/>
      </p:nvGrpSpPr>
      <p:grpSpPr>
        <a:xfrm>
          <a:off x="0" y="0"/>
          <a:ext cx="0" cy="0"/>
          <a:chOff x="0" y="0"/>
          <a:chExt cx="0" cy="0"/>
        </a:xfrm>
      </p:grpSpPr>
      <p:sp>
        <p:nvSpPr>
          <p:cNvPr id="7" name="内容占位符 6">
            <a:extLst>
              <a:ext uri="{FF2B5EF4-FFF2-40B4-BE49-F238E27FC236}">
                <a16:creationId xmlns:a16="http://schemas.microsoft.com/office/drawing/2014/main" id="{757F8DDA-F8D9-5403-F5DB-29B3037E91F3}"/>
              </a:ext>
            </a:extLst>
          </p:cNvPr>
          <p:cNvSpPr>
            <a:spLocks noGrp="1"/>
          </p:cNvSpPr>
          <p:nvPr>
            <p:ph idx="1"/>
          </p:nvPr>
        </p:nvSpPr>
        <p:spPr/>
        <p:txBody>
          <a:bodyPr/>
          <a:lstStyle/>
          <a:p>
            <a:r>
              <a:rPr lang="zh-CN" altLang="en-US" dirty="0"/>
              <a:t>量化</a:t>
            </a:r>
            <a:endParaRPr lang="en-US" altLang="zh-CN" dirty="0"/>
          </a:p>
          <a:p>
            <a:pPr lvl="1"/>
            <a:r>
              <a:rPr lang="zh-CN" altLang="en-US" dirty="0"/>
              <a:t>向量标量化，后续查询时只需要进行标量比较，复杂的显著下降（查询向量也用同样方法量化）</a:t>
            </a:r>
            <a:endParaRPr lang="en-US" altLang="zh-CN" dirty="0"/>
          </a:p>
          <a:p>
            <a:pPr lvl="1"/>
            <a:r>
              <a:rPr lang="zh-CN" altLang="en-US" dirty="0"/>
              <a:t>向量 </a:t>
            </a:r>
            <a:r>
              <a:rPr lang="en-US" altLang="zh-CN" dirty="0"/>
              <a:t>–</a:t>
            </a:r>
            <a:r>
              <a:rPr lang="zh-CN" altLang="en-US" dirty="0"/>
              <a:t> 向量 </a:t>
            </a:r>
            <a:r>
              <a:rPr lang="en-US" altLang="zh-CN" dirty="0"/>
              <a:t>=&gt; </a:t>
            </a:r>
          </a:p>
          <a:p>
            <a:pPr lvl="2"/>
            <a:r>
              <a:rPr lang="zh-CN" altLang="en-US" dirty="0"/>
              <a:t>数据集：向量 </a:t>
            </a:r>
            <a:r>
              <a:rPr lang="en-US" altLang="zh-CN" dirty="0"/>
              <a:t>–&gt;</a:t>
            </a:r>
            <a:r>
              <a:rPr lang="zh-CN" altLang="en-US" dirty="0"/>
              <a:t> 标量</a:t>
            </a:r>
            <a:endParaRPr lang="en-US" altLang="zh-CN" dirty="0"/>
          </a:p>
          <a:p>
            <a:pPr lvl="2"/>
            <a:r>
              <a:rPr lang="zh-CN" altLang="en-US" dirty="0"/>
              <a:t>查询：</a:t>
            </a:r>
            <a:endParaRPr lang="en-US" altLang="zh-CN" dirty="0"/>
          </a:p>
          <a:p>
            <a:pPr lvl="3"/>
            <a:r>
              <a:rPr lang="zh-CN" altLang="en-US" dirty="0"/>
              <a:t>对称比较：向量都变为标量，标量比较</a:t>
            </a:r>
            <a:endParaRPr lang="en-US" altLang="zh-CN" dirty="0"/>
          </a:p>
          <a:p>
            <a:pPr lvl="3"/>
            <a:r>
              <a:rPr lang="zh-CN" altLang="en-US" dirty="0"/>
              <a:t>非对称比较：查询向量与重建向量比较</a:t>
            </a:r>
            <a:endParaRPr lang="en-US" altLang="zh-CN" dirty="0"/>
          </a:p>
          <a:p>
            <a:pPr lvl="1"/>
            <a:r>
              <a:rPr lang="zh-CN" altLang="en-US" dirty="0"/>
              <a:t>代价：无法准确恢复原始向量</a:t>
            </a:r>
          </a:p>
          <a:p>
            <a:pPr lvl="1"/>
            <a:endParaRPr lang="zh-CN" altLang="en-US" dirty="0"/>
          </a:p>
        </p:txBody>
      </p:sp>
      <p:sp>
        <p:nvSpPr>
          <p:cNvPr id="2" name="标题 1">
            <a:extLst>
              <a:ext uri="{FF2B5EF4-FFF2-40B4-BE49-F238E27FC236}">
                <a16:creationId xmlns:a16="http://schemas.microsoft.com/office/drawing/2014/main" id="{419D8D38-B582-3C9A-BB95-22C7CDA21DAC}"/>
              </a:ext>
            </a:extLst>
          </p:cNvPr>
          <p:cNvSpPr>
            <a:spLocks noGrp="1"/>
          </p:cNvSpPr>
          <p:nvPr>
            <p:ph type="title"/>
          </p:nvPr>
        </p:nvSpPr>
        <p:spPr/>
        <p:txBody>
          <a:bodyPr/>
          <a:lstStyle/>
          <a:p>
            <a:r>
              <a:rPr lang="zh-CN" altLang="en-US" dirty="0">
                <a:sym typeface="+mn-ea"/>
              </a:rPr>
              <a:t>量化本质</a:t>
            </a:r>
          </a:p>
        </p:txBody>
      </p:sp>
      <p:sp>
        <p:nvSpPr>
          <p:cNvPr id="4" name="灯片编号占位符 3">
            <a:extLst>
              <a:ext uri="{FF2B5EF4-FFF2-40B4-BE49-F238E27FC236}">
                <a16:creationId xmlns:a16="http://schemas.microsoft.com/office/drawing/2014/main" id="{BE57F060-6276-6AD7-D779-CFE015281791}"/>
              </a:ext>
            </a:extLst>
          </p:cNvPr>
          <p:cNvSpPr>
            <a:spLocks noGrp="1"/>
          </p:cNvSpPr>
          <p:nvPr>
            <p:ph type="sldNum" sz="quarter" idx="12"/>
          </p:nvPr>
        </p:nvSpPr>
        <p:spPr/>
        <p:txBody>
          <a:bodyPr/>
          <a:lstStyle/>
          <a:p>
            <a:fld id="{49AE70B2-8BF9-45C0-BB95-33D1B9D3A854}" type="slidenum">
              <a:rPr lang="zh-CN" altLang="en-US" smtClean="0"/>
              <a:t>71</a:t>
            </a:fld>
            <a:endParaRPr lang="zh-CN" altLang="en-US"/>
          </a:p>
        </p:txBody>
      </p:sp>
    </p:spTree>
    <p:custDataLst>
      <p:tags r:id="rId1"/>
    </p:custDataLst>
    <p:extLst>
      <p:ext uri="{BB962C8B-B14F-4D97-AF65-F5344CB8AC3E}">
        <p14:creationId xmlns:p14="http://schemas.microsoft.com/office/powerpoint/2010/main" val="3837139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使用查找表进行距离计算</a:t>
            </a:r>
            <a:endParaRPr lang="zh-CN" altLang="en-US"/>
          </a:p>
        </p:txBody>
      </p:sp>
      <p:sp>
        <p:nvSpPr>
          <p:cNvPr id="3" name="内容占位符 2"/>
          <p:cNvSpPr>
            <a:spLocks noGrp="1"/>
          </p:cNvSpPr>
          <p:nvPr>
            <p:ph idx="1"/>
          </p:nvPr>
        </p:nvSpPr>
        <p:spPr>
          <a:xfrm>
            <a:off x="628650" y="1424940"/>
            <a:ext cx="7622721" cy="4752023"/>
          </a:xfrm>
        </p:spPr>
        <p:txBody>
          <a:bodyPr/>
          <a:lstStyle/>
          <a:p>
            <a:r>
              <a:rPr lang="zh-CN" altLang="en-US" dirty="0"/>
              <a:t>已知：码本大小为</a:t>
            </a:r>
            <a:r>
              <a:rPr lang="en-US" altLang="zh-CN" dirty="0"/>
              <a:t>k</a:t>
            </a:r>
            <a:r>
              <a:rPr lang="zh-CN" altLang="en-US" dirty="0"/>
              <a:t>，即一共</a:t>
            </a:r>
            <a:r>
              <a:rPr lang="en-US" altLang="zh-CN" dirty="0">
                <a:sym typeface="+mn-ea"/>
              </a:rPr>
              <a:t>k</a:t>
            </a:r>
            <a:r>
              <a:rPr lang="zh-CN" altLang="en-US" dirty="0">
                <a:sym typeface="+mn-ea"/>
              </a:rPr>
              <a:t>个质心</a:t>
            </a:r>
            <a:endParaRPr lang="zh-CN" altLang="en-US" dirty="0"/>
          </a:p>
          <a:p>
            <a:r>
              <a:rPr lang="zh-CN" altLang="en-US" dirty="0"/>
              <a:t>对于给定的查询x，</a:t>
            </a:r>
            <a:r>
              <a:rPr lang="en-US" altLang="zh-CN" dirty="0"/>
              <a:t>x</a:t>
            </a:r>
            <a:r>
              <a:rPr lang="zh-CN" altLang="en-US" dirty="0"/>
              <a:t>量化后映射到一个质心，因此共有k种可能的距离：</a:t>
            </a:r>
          </a:p>
          <a:p>
            <a:pPr lvl="1"/>
            <a:r>
              <a:rPr lang="zh-CN" altLang="en-US" dirty="0"/>
              <a:t>预先计算一个表，记录了查询和</a:t>
            </a:r>
            <a:r>
              <a:rPr lang="en-US" altLang="zh-CN" dirty="0"/>
              <a:t>k</a:t>
            </a:r>
            <a:r>
              <a:rPr lang="zh-CN" altLang="en-US" dirty="0"/>
              <a:t>个质心的距离！</a:t>
            </a:r>
          </a:p>
          <a:p>
            <a:pPr lvl="1"/>
            <a:r>
              <a:rPr lang="zh-CN" altLang="en-US" dirty="0"/>
              <a:t>在搜索时，根据码字在表中查找距离</a:t>
            </a:r>
          </a:p>
          <a:p>
            <a:pPr lvl="1"/>
            <a:r>
              <a:rPr lang="zh-CN" altLang="en-US" dirty="0"/>
              <a:t>搜索时无需计算，只需查找，节省大量距离计算的开销</a:t>
            </a:r>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72</a:t>
            </a:fld>
            <a:endParaRPr lang="zh-CN" altLang="en-US"/>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查找表代替距离计算的练习</a:t>
            </a:r>
          </a:p>
        </p:txBody>
      </p:sp>
      <p:sp>
        <p:nvSpPr>
          <p:cNvPr id="3" name="内容占位符 2"/>
          <p:cNvSpPr>
            <a:spLocks noGrp="1"/>
          </p:cNvSpPr>
          <p:nvPr>
            <p:ph idx="1"/>
          </p:nvPr>
        </p:nvSpPr>
        <p:spPr/>
        <p:txBody>
          <a:bodyPr/>
          <a:lstStyle/>
          <a:p>
            <a:r>
              <a:rPr lang="zh-CN" altLang="en-US" dirty="0"/>
              <a:t>以下都是</a:t>
            </a:r>
            <a:r>
              <a:rPr lang="en-US" altLang="zh-CN" dirty="0"/>
              <a:t>2</a:t>
            </a:r>
            <a:r>
              <a:rPr lang="zh-CN" altLang="en-US" dirty="0"/>
              <a:t>维向量，基于</a:t>
            </a:r>
            <a:r>
              <a:rPr lang="en-US" altLang="zh-CN" dirty="0"/>
              <a:t>L2</a:t>
            </a:r>
            <a:r>
              <a:rPr lang="zh-CN" altLang="en-US" dirty="0"/>
              <a:t>距离</a:t>
            </a:r>
          </a:p>
          <a:p>
            <a:r>
              <a:rPr lang="zh-CN" altLang="en-US" dirty="0"/>
              <a:t>给定码本为：</a:t>
            </a:r>
          </a:p>
          <a:p>
            <a:pPr lvl="1"/>
            <a:r>
              <a:rPr lang="en-US" altLang="zh-CN" dirty="0"/>
              <a:t>C0=[0,0],</a:t>
            </a:r>
            <a:r>
              <a:rPr lang="zh-CN" altLang="en-US" dirty="0"/>
              <a:t> </a:t>
            </a:r>
            <a:r>
              <a:rPr lang="en-US" altLang="zh-CN" dirty="0"/>
              <a:t>C1=[0,1],</a:t>
            </a:r>
            <a:r>
              <a:rPr lang="zh-CN" altLang="en-US" dirty="0"/>
              <a:t> </a:t>
            </a:r>
            <a:r>
              <a:rPr lang="en-US" altLang="zh-CN" dirty="0"/>
              <a:t>C2=[1,0],</a:t>
            </a:r>
            <a:r>
              <a:rPr lang="zh-CN" altLang="en-US" dirty="0"/>
              <a:t> </a:t>
            </a:r>
            <a:r>
              <a:rPr lang="en-US" altLang="zh-CN" dirty="0"/>
              <a:t>C3=[1,1]</a:t>
            </a:r>
          </a:p>
          <a:p>
            <a:pPr lvl="1"/>
            <a:r>
              <a:rPr lang="en-US" altLang="zh-CN" dirty="0">
                <a:sym typeface="+mn-ea"/>
              </a:rPr>
              <a:t>C0=[0,0]</a:t>
            </a:r>
            <a:r>
              <a:rPr lang="zh-CN" altLang="en-US" dirty="0">
                <a:sym typeface="+mn-ea"/>
              </a:rPr>
              <a:t>表示码字为</a:t>
            </a:r>
            <a:r>
              <a:rPr lang="en-US" altLang="zh-CN" dirty="0">
                <a:sym typeface="+mn-ea"/>
              </a:rPr>
              <a:t>0</a:t>
            </a:r>
            <a:r>
              <a:rPr lang="zh-CN" altLang="en-US" dirty="0">
                <a:sym typeface="+mn-ea"/>
              </a:rPr>
              <a:t>，近似值为</a:t>
            </a:r>
            <a:r>
              <a:rPr lang="en-US" altLang="zh-CN" dirty="0">
                <a:sym typeface="+mn-ea"/>
              </a:rPr>
              <a:t>[0,0]</a:t>
            </a:r>
            <a:r>
              <a:rPr lang="zh-CN" altLang="en-US" dirty="0">
                <a:sym typeface="+mn-ea"/>
              </a:rPr>
              <a:t>，依此类推</a:t>
            </a:r>
            <a:endParaRPr lang="en-US" altLang="zh-CN" dirty="0"/>
          </a:p>
          <a:p>
            <a:r>
              <a:rPr lang="zh-CN" altLang="en-US" dirty="0"/>
              <a:t>给定数据集为</a:t>
            </a:r>
          </a:p>
          <a:p>
            <a:pPr lvl="1"/>
            <a:r>
              <a:rPr lang="en-US" altLang="zh-CN" dirty="0"/>
              <a:t>y1=0,y2=1,y3=3</a:t>
            </a:r>
            <a:r>
              <a:rPr lang="zh-CN" altLang="en-US" dirty="0"/>
              <a:t>；</a:t>
            </a:r>
            <a:r>
              <a:rPr lang="en-US" altLang="zh-CN" dirty="0"/>
              <a:t>y1=0</a:t>
            </a:r>
            <a:r>
              <a:rPr lang="zh-CN" altLang="en-US" dirty="0"/>
              <a:t>表示向量</a:t>
            </a:r>
            <a:r>
              <a:rPr lang="en-US" altLang="zh-CN" dirty="0"/>
              <a:t>y1</a:t>
            </a:r>
            <a:r>
              <a:rPr lang="zh-CN" altLang="en-US" dirty="0"/>
              <a:t>的码字为</a:t>
            </a:r>
            <a:r>
              <a:rPr lang="en-US" altLang="zh-CN" dirty="0"/>
              <a:t>0</a:t>
            </a:r>
            <a:endParaRPr lang="zh-CN" altLang="en-US" dirty="0"/>
          </a:p>
          <a:p>
            <a:pPr lvl="0"/>
            <a:r>
              <a:rPr lang="zh-CN" altLang="en-US" dirty="0"/>
              <a:t>当前传入一个查询，</a:t>
            </a:r>
            <a:r>
              <a:rPr lang="en-US" altLang="zh-CN" dirty="0"/>
              <a:t>x=[1,1]</a:t>
            </a:r>
          </a:p>
          <a:p>
            <a:pPr lvl="0"/>
            <a:r>
              <a:rPr lang="zh-CN" altLang="en-US" dirty="0">
                <a:sym typeface="+mn-ea"/>
              </a:rPr>
              <a:t>题目要求</a:t>
            </a:r>
          </a:p>
          <a:p>
            <a:pPr lvl="1"/>
            <a:r>
              <a:rPr lang="en-US" altLang="zh-CN" dirty="0"/>
              <a:t>1</a:t>
            </a:r>
            <a:r>
              <a:rPr lang="zh-CN" altLang="en-US" dirty="0"/>
              <a:t>）计算出</a:t>
            </a:r>
            <a:r>
              <a:rPr lang="en-US" altLang="zh-CN" dirty="0"/>
              <a:t>x</a:t>
            </a:r>
            <a:r>
              <a:rPr lang="zh-CN" altLang="en-US" dirty="0"/>
              <a:t>的查找表</a:t>
            </a:r>
          </a:p>
          <a:p>
            <a:pPr lvl="1"/>
            <a:r>
              <a:rPr lang="en-US" altLang="zh-CN" dirty="0"/>
              <a:t>2</a:t>
            </a:r>
            <a:r>
              <a:rPr lang="zh-CN" altLang="en-US" dirty="0"/>
              <a:t>）找出</a:t>
            </a:r>
            <a:r>
              <a:rPr lang="en-US" altLang="zh-CN" dirty="0"/>
              <a:t>y1</a:t>
            </a:r>
            <a:r>
              <a:rPr lang="zh-CN" altLang="en-US" dirty="0"/>
              <a:t>、</a:t>
            </a:r>
            <a:r>
              <a:rPr lang="en-US" altLang="zh-CN" dirty="0"/>
              <a:t>y2</a:t>
            </a:r>
            <a:r>
              <a:rPr lang="zh-CN" altLang="en-US" dirty="0"/>
              <a:t>、</a:t>
            </a:r>
            <a:r>
              <a:rPr lang="en-US" altLang="zh-CN" dirty="0"/>
              <a:t>y3</a:t>
            </a:r>
            <a:r>
              <a:rPr lang="zh-CN" altLang="en-US" dirty="0"/>
              <a:t>中距离</a:t>
            </a:r>
            <a:r>
              <a:rPr lang="en-US" altLang="zh-CN" dirty="0"/>
              <a:t>x</a:t>
            </a:r>
            <a:r>
              <a:rPr lang="zh-CN" altLang="en-US" dirty="0"/>
              <a:t>最近的向量</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73</a:t>
            </a:fld>
            <a:endParaRPr lang="zh-CN" altLang="en-US"/>
          </a:p>
        </p:txBody>
      </p:sp>
      <p:pic>
        <p:nvPicPr>
          <p:cNvPr id="5" name="图片 4"/>
          <p:cNvPicPr>
            <a:picLocks noChangeAspect="1"/>
          </p:cNvPicPr>
          <p:nvPr/>
        </p:nvPicPr>
        <p:blipFill>
          <a:blip r:embed="rId3"/>
          <a:stretch>
            <a:fillRect/>
          </a:stretch>
        </p:blipFill>
        <p:spPr>
          <a:xfrm>
            <a:off x="5195570" y="1842770"/>
            <a:ext cx="3171825" cy="581025"/>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答案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0"/>
                <a:r>
                  <a:rPr lang="en-US" altLang="zh-CN" dirty="0"/>
                  <a:t>1</a:t>
                </a:r>
                <a:r>
                  <a:rPr lang="zh-CN" altLang="en-US" dirty="0"/>
                  <a:t>）计算出</a:t>
                </a:r>
                <a:r>
                  <a:rPr lang="en-US" altLang="zh-CN" dirty="0"/>
                  <a:t>x</a:t>
                </a:r>
                <a:r>
                  <a:rPr lang="zh-CN" altLang="en-US" dirty="0"/>
                  <a:t>的查找表</a:t>
                </a:r>
              </a:p>
              <a:p>
                <a:pPr lvl="1"/>
                <a:r>
                  <a:rPr lang="en-US" altLang="zh-CN" dirty="0"/>
                  <a:t>x0=</a:t>
                </a:r>
                <a14:m>
                  <m:oMath xmlns:m="http://schemas.openxmlformats.org/officeDocument/2006/math">
                    <m:r>
                      <a:rPr lang="en-US" altLang="zh-CN">
                        <a:latin typeface="Cambria Math" panose="02040503050406030204" pitchFamily="18" charset="0"/>
                      </a:rPr>
                      <m:t>√2</m:t>
                    </m:r>
                  </m:oMath>
                </a14:m>
                <a:r>
                  <a:rPr lang="en-US" altLang="zh-CN" dirty="0"/>
                  <a:t>，x1=1</a:t>
                </a:r>
                <a:r>
                  <a:rPr lang="zh-CN" altLang="en-US" dirty="0"/>
                  <a:t>，</a:t>
                </a:r>
                <a:r>
                  <a:rPr lang="en-US" altLang="zh-CN" dirty="0"/>
                  <a:t>x2=1，x3=0</a:t>
                </a:r>
                <a:r>
                  <a:rPr lang="zh-CN" altLang="en-US" dirty="0"/>
                  <a:t>；</a:t>
                </a:r>
                <a:r>
                  <a:rPr lang="en-US" altLang="zh-CN" dirty="0">
                    <a:sym typeface="+mn-ea"/>
                  </a:rPr>
                  <a:t>x3=0</a:t>
                </a:r>
                <a:r>
                  <a:rPr lang="zh-CN" altLang="en-US" dirty="0">
                    <a:sym typeface="+mn-ea"/>
                  </a:rPr>
                  <a:t>表示</a:t>
                </a:r>
                <a:r>
                  <a:rPr lang="en-US" altLang="zh-CN" dirty="0">
                    <a:sym typeface="+mn-ea"/>
                  </a:rPr>
                  <a:t>x</a:t>
                </a:r>
                <a:r>
                  <a:rPr lang="zh-CN" altLang="en-US" dirty="0">
                    <a:sym typeface="+mn-ea"/>
                  </a:rPr>
                  <a:t>与码字为</a:t>
                </a:r>
                <a:r>
                  <a:rPr lang="en-US" altLang="zh-CN" dirty="0">
                    <a:sym typeface="+mn-ea"/>
                  </a:rPr>
                  <a:t>3</a:t>
                </a:r>
                <a:r>
                  <a:rPr lang="zh-CN" altLang="en-US" dirty="0">
                    <a:sym typeface="+mn-ea"/>
                  </a:rPr>
                  <a:t>的近似值之间的</a:t>
                </a:r>
                <a:r>
                  <a:rPr lang="en-US" altLang="zh-CN" dirty="0">
                    <a:sym typeface="+mn-ea"/>
                  </a:rPr>
                  <a:t>L2</a:t>
                </a:r>
                <a:r>
                  <a:rPr lang="zh-CN" altLang="en-US" dirty="0">
                    <a:sym typeface="+mn-ea"/>
                  </a:rPr>
                  <a:t>距离为</a:t>
                </a:r>
                <a:r>
                  <a:rPr lang="en-US" altLang="zh-CN" dirty="0">
                    <a:sym typeface="+mn-ea"/>
                  </a:rPr>
                  <a:t>0</a:t>
                </a:r>
              </a:p>
              <a:p>
                <a:pPr lvl="1"/>
                <a:endParaRPr lang="zh-CN" altLang="en-US" dirty="0"/>
              </a:p>
              <a:p>
                <a:pPr lvl="0"/>
                <a:r>
                  <a:rPr lang="en-US" altLang="zh-CN" dirty="0"/>
                  <a:t>2</a:t>
                </a:r>
                <a:r>
                  <a:rPr lang="zh-CN" altLang="en-US" dirty="0"/>
                  <a:t>）找出</a:t>
                </a:r>
                <a:r>
                  <a:rPr lang="en-US" altLang="zh-CN" dirty="0"/>
                  <a:t>y1</a:t>
                </a:r>
                <a:r>
                  <a:rPr lang="zh-CN" altLang="en-US" dirty="0"/>
                  <a:t>、</a:t>
                </a:r>
                <a:r>
                  <a:rPr lang="en-US" altLang="zh-CN" dirty="0"/>
                  <a:t>y2</a:t>
                </a:r>
                <a:r>
                  <a:rPr lang="zh-CN" altLang="en-US" dirty="0"/>
                  <a:t>、</a:t>
                </a:r>
                <a:r>
                  <a:rPr lang="en-US" altLang="zh-CN" dirty="0"/>
                  <a:t>y3</a:t>
                </a:r>
                <a:r>
                  <a:rPr lang="zh-CN" altLang="en-US" dirty="0"/>
                  <a:t>中距离</a:t>
                </a:r>
                <a:r>
                  <a:rPr lang="en-US" altLang="zh-CN" dirty="0"/>
                  <a:t>x</a:t>
                </a:r>
                <a:r>
                  <a:rPr lang="zh-CN" altLang="en-US" dirty="0"/>
                  <a:t>最近的向量</a:t>
                </a:r>
              </a:p>
              <a:p>
                <a:pPr lvl="1"/>
                <a:r>
                  <a:rPr lang="zh-CN" altLang="en-US" sz="2400" dirty="0"/>
                  <a:t>根据</a:t>
                </a:r>
                <a:r>
                  <a:rPr lang="en-US" altLang="zh-CN" sz="2400" dirty="0"/>
                  <a:t>y1、y2、y3</a:t>
                </a:r>
                <a:r>
                  <a:rPr lang="zh-CN" altLang="en-US" sz="2400" dirty="0"/>
                  <a:t>的码字，可得出：</a:t>
                </a:r>
                <a:r>
                  <a:rPr lang="en-US" altLang="zh-CN" sz="2400" dirty="0"/>
                  <a:t>L2(x,y1)=x0</a:t>
                </a:r>
                <a:r>
                  <a:rPr lang="zh-CN" altLang="en-US" sz="2400" dirty="0"/>
                  <a:t>，</a:t>
                </a:r>
                <a:r>
                  <a:rPr lang="en-US" altLang="zh-CN" dirty="0">
                    <a:sym typeface="+mn-ea"/>
                  </a:rPr>
                  <a:t>L2(x,y2)=x1</a:t>
                </a:r>
                <a:r>
                  <a:rPr lang="zh-CN" altLang="en-US" dirty="0">
                    <a:sym typeface="+mn-ea"/>
                  </a:rPr>
                  <a:t>，</a:t>
                </a:r>
                <a:r>
                  <a:rPr lang="en-US" altLang="zh-CN" dirty="0">
                    <a:sym typeface="+mn-ea"/>
                  </a:rPr>
                  <a:t>L2(x,y3)=x3</a:t>
                </a:r>
                <a:r>
                  <a:rPr lang="zh-CN" altLang="en-US" dirty="0">
                    <a:sym typeface="+mn-ea"/>
                  </a:rPr>
                  <a:t>，</a:t>
                </a:r>
              </a:p>
              <a:p>
                <a:pPr lvl="1"/>
                <a:r>
                  <a:rPr lang="zh-CN" altLang="en-US" dirty="0">
                    <a:sym typeface="+mn-ea"/>
                  </a:rPr>
                  <a:t>根据查表结果，可知：</a:t>
                </a:r>
                <a:r>
                  <a:rPr lang="en-US" altLang="zh-CN" dirty="0">
                    <a:sym typeface="+mn-ea"/>
                  </a:rPr>
                  <a:t>y3</a:t>
                </a:r>
                <a:r>
                  <a:rPr lang="zh-CN" altLang="en-US" dirty="0">
                    <a:sym typeface="+mn-ea"/>
                  </a:rPr>
                  <a:t>距离</a:t>
                </a:r>
                <a:r>
                  <a:rPr lang="en-US" altLang="zh-CN" dirty="0">
                    <a:sym typeface="+mn-ea"/>
                  </a:rPr>
                  <a:t>x</a:t>
                </a:r>
                <a:r>
                  <a:rPr lang="zh-CN" altLang="en-US" dirty="0">
                    <a:sym typeface="+mn-ea"/>
                  </a:rPr>
                  <a:t>最近</a:t>
                </a:r>
                <a:endParaRPr lang="zh-CN" altLang="en-US" dirty="0"/>
              </a:p>
              <a:p>
                <a:pPr lvl="0"/>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47" t="-213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9AE70B2-8BF9-45C0-BB95-33D1B9D3A854}" type="slidenum">
              <a:rPr lang="zh-CN" altLang="en-US" smtClean="0"/>
              <a:t>74</a:t>
            </a:fld>
            <a:endParaRPr lang="zh-CN" altLang="en-US"/>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单码本量化的缺点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当维度</a:t>
                </a:r>
                <a:r>
                  <a:rPr lang="en-US" altLang="zh-CN" dirty="0"/>
                  <a:t>d</a:t>
                </a:r>
                <a:r>
                  <a:rPr lang="zh-CN" altLang="en-US" dirty="0"/>
                  <a:t>很大时，空间范围非常大，要想达到好的聚类效果，需要很大的聚类数量</a:t>
                </a:r>
              </a:p>
              <a:p>
                <a:r>
                  <a:rPr lang="zh-CN" altLang="en-US" dirty="0"/>
                  <a:t>典型情况：</a:t>
                </a:r>
                <a:r>
                  <a:rPr lang="en-US" altLang="zh-CN" dirty="0"/>
                  <a:t>128</a:t>
                </a:r>
                <a:r>
                  <a:rPr lang="zh-CN" altLang="en-US" dirty="0"/>
                  <a:t>维的向量空间需要</a:t>
                </a:r>
                <a:r>
                  <a:rPr lang="en-US" altLang="zh-CN" dirty="0"/>
                  <a:t>2^64</a:t>
                </a:r>
                <a:r>
                  <a:rPr lang="zh-CN" altLang="en-US" dirty="0"/>
                  <a:t>个聚类数量可以达到比较好的聚类效果</a:t>
                </a:r>
              </a:p>
              <a:p>
                <a:pPr lvl="1"/>
                <a:r>
                  <a:rPr lang="zh-CN" altLang="en-US" dirty="0"/>
                  <a:t>码本的空间开销：</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2</m:t>
                        </m:r>
                      </m:e>
                      <m:sup>
                        <m:r>
                          <a:rPr lang="en-US" altLang="zh-CN" i="1">
                            <a:latin typeface="Cambria Math" panose="02040503050406030204" pitchFamily="18" charset="0"/>
                            <a:cs typeface="Cambria Math" panose="02040503050406030204" pitchFamily="18" charset="0"/>
                          </a:rPr>
                          <m:t>64</m:t>
                        </m:r>
                      </m:sup>
                    </m:sSup>
                  </m:oMath>
                </a14:m>
                <a:r>
                  <a:rPr lang="en-US" altLang="zh-CN" dirty="0"/>
                  <a:t>*128*4</a:t>
                </a:r>
                <a:r>
                  <a:rPr lang="zh-CN" altLang="en-US" dirty="0"/>
                  <a:t>字节</a:t>
                </a:r>
                <a:r>
                  <a:rPr lang="en-US" altLang="zh-CN" dirty="0"/>
                  <a:t>=</a:t>
                </a:r>
                <a14:m>
                  <m:oMath xmlns:m="http://schemas.openxmlformats.org/officeDocument/2006/math">
                    <m:r>
                      <a:rPr lang="en-US" altLang="zh-CN">
                        <a:latin typeface="Cambria Math" panose="02040503050406030204" pitchFamily="18" charset="0"/>
                      </a:rPr>
                      <m:t>8∗</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10</m:t>
                        </m:r>
                      </m:e>
                      <m:sup>
                        <m:r>
                          <a:rPr lang="en-US" altLang="zh-CN" i="1">
                            <a:latin typeface="Cambria Math" panose="02040503050406030204" pitchFamily="18" charset="0"/>
                            <a:cs typeface="Cambria Math" panose="02040503050406030204" pitchFamily="18" charset="0"/>
                          </a:rPr>
                          <m:t>12</m:t>
                        </m:r>
                      </m:sup>
                    </m:sSup>
                    <m:r>
                      <a:rPr lang="en-US" altLang="zh-CN" i="1">
                        <a:latin typeface="Cambria Math" panose="02040503050406030204" pitchFamily="18" charset="0"/>
                        <a:cs typeface="Cambria Math" panose="02040503050406030204" pitchFamily="18" charset="0"/>
                      </a:rPr>
                      <m:t>𝐺𝐵</m:t>
                    </m:r>
                  </m:oMath>
                </a14:m>
                <a:endParaRPr lang="en-US" altLang="zh-CN" i="1" dirty="0">
                  <a:latin typeface="Cambria Math" panose="02040503050406030204" pitchFamily="18" charset="0"/>
                  <a:cs typeface="Cambria Math" panose="02040503050406030204" pitchFamily="18" charset="0"/>
                </a:endParaRPr>
              </a:p>
              <a:p>
                <a:pPr lvl="1"/>
                <a:r>
                  <a:rPr lang="zh-CN" altLang="en-US" dirty="0">
                    <a:latin typeface="Cambria Math" panose="02040503050406030204" pitchFamily="18" charset="0"/>
                    <a:cs typeface="Cambria Math" panose="02040503050406030204" pitchFamily="18" charset="0"/>
                  </a:rPr>
                  <a:t>不可用</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9AE70B2-8BF9-45C0-BB95-33D1B9D3A854}" type="slidenum">
              <a:rPr lang="zh-CN" altLang="en-US" smtClean="0"/>
              <a:t>75</a:t>
            </a:fld>
            <a:endParaRPr lang="zh-CN" altLang="en-US"/>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sz="4400" dirty="0"/>
              <a:t>多码本量化</a:t>
            </a:r>
          </a:p>
        </p:txBody>
      </p:sp>
      <p:sp>
        <p:nvSpPr>
          <p:cNvPr id="4" name="标题 3"/>
          <p:cNvSpPr>
            <a:spLocks noGrp="1"/>
          </p:cNvSpPr>
          <p:nvPr>
            <p:ph type="title"/>
          </p:nvPr>
        </p:nvSpPr>
        <p:spPr/>
        <p:txBody>
          <a:bodyPr/>
          <a:lstStyle/>
          <a:p>
            <a:r>
              <a:rPr lang="en-US" altLang="zh-CN" dirty="0">
                <a:solidFill>
                  <a:schemeClr val="tx1"/>
                </a:solidFill>
                <a:sym typeface="+mn-ea"/>
              </a:rPr>
              <a:t>2.1 </a:t>
            </a:r>
            <a:r>
              <a:rPr lang="zh-CN" altLang="en-US" dirty="0">
                <a:solidFill>
                  <a:schemeClr val="tx1"/>
                </a:solidFill>
                <a:sym typeface="+mn-ea"/>
              </a:rPr>
              <a:t>基于聚类的索引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76</a:t>
            </a:fld>
            <a:endParaRPr lang="zh-CN" altLang="en-US"/>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经典算法：乘积量化</a:t>
            </a:r>
          </a:p>
        </p:txBody>
      </p:sp>
      <p:sp>
        <p:nvSpPr>
          <p:cNvPr id="3" name="内容占位符 2"/>
          <p:cNvSpPr>
            <a:spLocks noGrp="1"/>
          </p:cNvSpPr>
          <p:nvPr>
            <p:ph idx="1"/>
          </p:nvPr>
        </p:nvSpPr>
        <p:spPr/>
        <p:txBody>
          <a:bodyPr/>
          <a:lstStyle/>
          <a:p>
            <a:pPr lvl="0"/>
            <a:r>
              <a:rPr lang="zh-CN" altLang="en-US" dirty="0"/>
              <a:t>乘积量化</a:t>
            </a:r>
            <a:r>
              <a:rPr lang="en-US" altLang="zh-CN" dirty="0"/>
              <a:t>PQ</a:t>
            </a:r>
            <a:r>
              <a:rPr lang="zh-CN" altLang="en-US" dirty="0"/>
              <a:t>（product quantization）</a:t>
            </a:r>
          </a:p>
          <a:p>
            <a:pPr lvl="0"/>
            <a:r>
              <a:rPr lang="zh-CN" altLang="en-US" dirty="0"/>
              <a:t>数据集的量化和重建</a:t>
            </a:r>
          </a:p>
          <a:p>
            <a:pPr lvl="1"/>
            <a:r>
              <a:rPr lang="zh-CN" altLang="en-US" dirty="0"/>
              <a:t>1）多码本生成过程</a:t>
            </a:r>
          </a:p>
          <a:p>
            <a:pPr lvl="1"/>
            <a:r>
              <a:rPr lang="en-US" altLang="zh-CN" dirty="0"/>
              <a:t>2</a:t>
            </a:r>
            <a:r>
              <a:rPr lang="zh-CN" altLang="en-US" dirty="0"/>
              <a:t>）多</a:t>
            </a:r>
            <a:r>
              <a:rPr lang="zh-CN" altLang="en-US" dirty="0">
                <a:sym typeface="+mn-ea"/>
              </a:rPr>
              <a:t>码本</a:t>
            </a:r>
            <a:r>
              <a:rPr lang="zh-CN" altLang="en-US" dirty="0"/>
              <a:t>量化过程</a:t>
            </a:r>
          </a:p>
          <a:p>
            <a:pPr lvl="1"/>
            <a:r>
              <a:rPr lang="en-US" altLang="zh-CN" dirty="0"/>
              <a:t>3</a:t>
            </a:r>
            <a:r>
              <a:rPr lang="zh-CN" altLang="en-US" dirty="0"/>
              <a:t>）多</a:t>
            </a:r>
            <a:r>
              <a:rPr lang="zh-CN" altLang="en-US" dirty="0">
                <a:sym typeface="+mn-ea"/>
              </a:rPr>
              <a:t>码本</a:t>
            </a:r>
            <a:r>
              <a:rPr lang="zh-CN" altLang="en-US" dirty="0"/>
              <a:t>重建过程</a:t>
            </a:r>
          </a:p>
          <a:p>
            <a:r>
              <a:rPr lang="zh-CN" altLang="en-US" dirty="0">
                <a:sym typeface="+mn-ea"/>
              </a:rPr>
              <a:t>使用查找表进行距离计算</a:t>
            </a:r>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77</a:t>
            </a:fld>
            <a:endParaRPr lang="zh-CN" altLang="en-US"/>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1</a:t>
            </a:r>
            <a:r>
              <a:rPr lang="zh-CN" altLang="en-US" dirty="0">
                <a:sym typeface="+mn-ea"/>
              </a:rPr>
              <a:t>）多码本生成过程</a:t>
            </a:r>
          </a:p>
        </p:txBody>
      </p:sp>
      <p:sp>
        <p:nvSpPr>
          <p:cNvPr id="3" name="内容占位符 2"/>
          <p:cNvSpPr>
            <a:spLocks noGrp="1"/>
          </p:cNvSpPr>
          <p:nvPr>
            <p:ph idx="1"/>
          </p:nvPr>
        </p:nvSpPr>
        <p:spPr/>
        <p:txBody>
          <a:bodyPr/>
          <a:lstStyle/>
          <a:p>
            <a:pPr lvl="0"/>
            <a:r>
              <a:rPr lang="zh-CN" altLang="en-US" dirty="0"/>
              <a:t>将数据集向量等分切成</a:t>
            </a:r>
            <a:r>
              <a:rPr lang="en-US" altLang="zh-CN" dirty="0"/>
              <a:t>M</a:t>
            </a:r>
            <a:r>
              <a:rPr lang="zh-CN" altLang="en-US" dirty="0"/>
              <a:t>段，每段子向量分别聚类，分别维护码本，一共M个码本</a:t>
            </a:r>
            <a:r>
              <a:rPr lang="zh-CN" altLang="en-US" dirty="0">
                <a:sym typeface="+mn-ea"/>
              </a:rPr>
              <a:t>，下图</a:t>
            </a:r>
            <a:r>
              <a:rPr lang="en-US" altLang="zh-CN" dirty="0">
                <a:sym typeface="+mn-ea"/>
              </a:rPr>
              <a:t>M=8</a:t>
            </a:r>
            <a:endParaRPr lang="zh-CN" altLang="en-US" dirty="0"/>
          </a:p>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78</a:t>
            </a:fld>
            <a:endParaRPr lang="zh-CN" altLang="en-US"/>
          </a:p>
        </p:txBody>
      </p:sp>
      <p:pic>
        <p:nvPicPr>
          <p:cNvPr id="7" name="图片 6"/>
          <p:cNvPicPr>
            <a:picLocks noChangeAspect="1"/>
          </p:cNvPicPr>
          <p:nvPr/>
        </p:nvPicPr>
        <p:blipFill>
          <a:blip r:embed="rId3"/>
          <a:stretch>
            <a:fillRect/>
          </a:stretch>
        </p:blipFill>
        <p:spPr>
          <a:xfrm>
            <a:off x="1224280" y="2559050"/>
            <a:ext cx="6695440" cy="4161790"/>
          </a:xfrm>
          <a:prstGeom prst="rect">
            <a:avLst/>
          </a:prstGeom>
        </p:spPr>
      </p:pic>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32B22-6EC1-9AA0-CD13-45E67124E91C}"/>
              </a:ext>
            </a:extLst>
          </p:cNvPr>
          <p:cNvSpPr>
            <a:spLocks noGrp="1"/>
          </p:cNvSpPr>
          <p:nvPr>
            <p:ph type="title"/>
          </p:nvPr>
        </p:nvSpPr>
        <p:spPr/>
        <p:txBody>
          <a:bodyPr/>
          <a:lstStyle/>
          <a:p>
            <a:r>
              <a:rPr lang="en-US" altLang="zh-CN" dirty="0">
                <a:sym typeface="+mn-ea"/>
              </a:rPr>
              <a:t>1</a:t>
            </a:r>
            <a:r>
              <a:rPr lang="zh-CN" altLang="en-US" dirty="0">
                <a:sym typeface="+mn-ea"/>
              </a:rPr>
              <a:t>）多码本生成过程</a:t>
            </a:r>
            <a:endParaRPr kumimoji="1" lang="zh-CN" altLang="en-US" dirty="0"/>
          </a:p>
        </p:txBody>
      </p:sp>
      <p:sp>
        <p:nvSpPr>
          <p:cNvPr id="3" name="内容占位符 2">
            <a:extLst>
              <a:ext uri="{FF2B5EF4-FFF2-40B4-BE49-F238E27FC236}">
                <a16:creationId xmlns:a16="http://schemas.microsoft.com/office/drawing/2014/main" id="{A7FAA6F0-739B-2864-5A8E-F5A13378BD61}"/>
              </a:ext>
            </a:extLst>
          </p:cNvPr>
          <p:cNvSpPr>
            <a:spLocks noGrp="1"/>
          </p:cNvSpPr>
          <p:nvPr>
            <p:ph idx="1"/>
          </p:nvPr>
        </p:nvSpPr>
        <p:spPr/>
        <p:txBody>
          <a:bodyPr/>
          <a:lstStyle/>
          <a:p>
            <a:r>
              <a:rPr kumimoji="1" lang="zh-CN" altLang="en-US" sz="3200" dirty="0"/>
              <a:t>空间复杂度计算</a:t>
            </a:r>
            <a:endParaRPr kumimoji="1" lang="en-US" altLang="zh-CN" sz="3200" dirty="0"/>
          </a:p>
          <a:p>
            <a:pPr lvl="1"/>
            <a:r>
              <a:rPr lang="en-US" altLang="zh-CN" sz="2800" dirty="0"/>
              <a:t>128</a:t>
            </a:r>
            <a:r>
              <a:rPr lang="zh-CN" altLang="en-US" sz="2800" dirty="0"/>
              <a:t>维的向量空间需要</a:t>
            </a:r>
            <a:r>
              <a:rPr lang="en-US" altLang="zh-CN" sz="2800" dirty="0"/>
              <a:t>2^64</a:t>
            </a:r>
            <a:r>
              <a:rPr lang="zh-CN" altLang="en-US" sz="2800" dirty="0"/>
              <a:t>个聚类数量可以达到比较好的聚类效果</a:t>
            </a:r>
          </a:p>
          <a:p>
            <a:pPr lvl="1"/>
            <a:r>
              <a:rPr kumimoji="1" lang="zh-CN" altLang="en-US" sz="2800" dirty="0"/>
              <a:t>如果采用多码本，分为</a:t>
            </a:r>
            <a:r>
              <a:rPr kumimoji="1" lang="en-US" altLang="zh-CN" sz="2800" dirty="0"/>
              <a:t>8</a:t>
            </a:r>
            <a:r>
              <a:rPr kumimoji="1" lang="zh-CN" altLang="en-US" sz="2800" dirty="0"/>
              <a:t>段，每段</a:t>
            </a:r>
            <a:r>
              <a:rPr kumimoji="1" lang="en-US" altLang="zh-CN" sz="2800" dirty="0"/>
              <a:t>16</a:t>
            </a:r>
            <a:r>
              <a:rPr kumimoji="1" lang="zh-CN" altLang="en-US" sz="2800" dirty="0"/>
              <a:t>维，需要</a:t>
            </a:r>
            <a:r>
              <a:rPr kumimoji="1" lang="en-US" altLang="zh-CN" sz="2800" dirty="0"/>
              <a:t>2^8</a:t>
            </a:r>
            <a:r>
              <a:rPr kumimoji="1" lang="zh-CN" altLang="en-US" sz="2800" dirty="0"/>
              <a:t>聚类，一共需要</a:t>
            </a:r>
            <a:r>
              <a:rPr kumimoji="1" lang="en-US" altLang="zh-CN" sz="2800" dirty="0"/>
              <a:t>8</a:t>
            </a:r>
            <a:r>
              <a:rPr kumimoji="1" lang="zh-CN" altLang="en-US" sz="2800" dirty="0"/>
              <a:t>*</a:t>
            </a:r>
            <a:r>
              <a:rPr kumimoji="1" lang="en-US" altLang="zh-CN" sz="2800" dirty="0"/>
              <a:t>2^8 = 2^3*2^8 = 2^11</a:t>
            </a:r>
            <a:r>
              <a:rPr kumimoji="1" lang="zh-CN" altLang="en-US" sz="2800" dirty="0"/>
              <a:t>个聚类，相对于</a:t>
            </a:r>
            <a:r>
              <a:rPr kumimoji="1" lang="en-US" altLang="zh-CN" sz="2800" dirty="0"/>
              <a:t>2^64</a:t>
            </a:r>
            <a:r>
              <a:rPr kumimoji="1" lang="zh-CN" altLang="en-US" sz="2800" dirty="0"/>
              <a:t>大幅减少</a:t>
            </a:r>
            <a:endParaRPr kumimoji="1" lang="en-US" altLang="zh-CN" sz="2800" dirty="0"/>
          </a:p>
          <a:p>
            <a:pPr lvl="1"/>
            <a:endParaRPr kumimoji="1" lang="zh-CN" altLang="en-US" dirty="0"/>
          </a:p>
        </p:txBody>
      </p:sp>
      <p:sp>
        <p:nvSpPr>
          <p:cNvPr id="4" name="灯片编号占位符 3">
            <a:extLst>
              <a:ext uri="{FF2B5EF4-FFF2-40B4-BE49-F238E27FC236}">
                <a16:creationId xmlns:a16="http://schemas.microsoft.com/office/drawing/2014/main" id="{E7D6C8FF-9CFE-991C-BEF7-A63AA042E888}"/>
              </a:ext>
            </a:extLst>
          </p:cNvPr>
          <p:cNvSpPr>
            <a:spLocks noGrp="1"/>
          </p:cNvSpPr>
          <p:nvPr>
            <p:ph type="sldNum" sz="quarter" idx="12"/>
          </p:nvPr>
        </p:nvSpPr>
        <p:spPr/>
        <p:txBody>
          <a:bodyPr/>
          <a:lstStyle/>
          <a:p>
            <a:fld id="{49AE70B2-8BF9-45C0-BB95-33D1B9D3A854}" type="slidenum">
              <a:rPr lang="zh-CN" altLang="en-US" smtClean="0"/>
              <a:t>79</a:t>
            </a:fld>
            <a:endParaRPr lang="zh-CN" altLang="en-US"/>
          </a:p>
        </p:txBody>
      </p:sp>
    </p:spTree>
    <p:extLst>
      <p:ext uri="{BB962C8B-B14F-4D97-AF65-F5344CB8AC3E}">
        <p14:creationId xmlns:p14="http://schemas.microsoft.com/office/powerpoint/2010/main" val="3690320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sz="4400" dirty="0" err="1"/>
              <a:t>向量嵌入</a:t>
            </a:r>
            <a:r>
              <a:rPr lang="en-US" altLang="zh-CN" sz="4400" dirty="0"/>
              <a:t>(</a:t>
            </a:r>
            <a:r>
              <a:rPr lang="zh-CN" sz="4400" dirty="0"/>
              <a:t>embedding</a:t>
            </a:r>
            <a:r>
              <a:rPr lang="en-US" altLang="zh-CN" sz="4400" dirty="0"/>
              <a:t>)</a:t>
            </a:r>
          </a:p>
        </p:txBody>
      </p:sp>
      <p:sp>
        <p:nvSpPr>
          <p:cNvPr id="4" name="标题 3"/>
          <p:cNvSpPr>
            <a:spLocks noGrp="1"/>
          </p:cNvSpPr>
          <p:nvPr>
            <p:ph type="title"/>
          </p:nvPr>
        </p:nvSpPr>
        <p:spPr/>
        <p:txBody>
          <a:bodyPr/>
          <a:lstStyle/>
          <a:p>
            <a:r>
              <a:rPr lang="zh-CN" altLang="en-US">
                <a:sym typeface="+mn-ea"/>
              </a:rPr>
              <a:t>1.1 向量检索的基本概念</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8</a:t>
            </a:fld>
            <a:endParaRPr lang="zh-CN" altLang="en-US"/>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a:t>
            </a:r>
            <a:r>
              <a:rPr lang="zh-CN" altLang="en-US" dirty="0">
                <a:sym typeface="+mn-ea"/>
              </a:rPr>
              <a:t>）多码本量化过程</a:t>
            </a:r>
            <a:endParaRPr lang="zh-CN" altLang="en-US"/>
          </a:p>
        </p:txBody>
      </p:sp>
      <p:sp>
        <p:nvSpPr>
          <p:cNvPr id="3" name="内容占位符 2"/>
          <p:cNvSpPr>
            <a:spLocks noGrp="1"/>
          </p:cNvSpPr>
          <p:nvPr>
            <p:ph idx="1"/>
          </p:nvPr>
        </p:nvSpPr>
        <p:spPr/>
        <p:txBody>
          <a:bodyPr/>
          <a:lstStyle/>
          <a:p>
            <a:pPr lvl="0"/>
            <a:r>
              <a:rPr lang="zh-CN" altLang="en-US" dirty="0"/>
              <a:t>将</a:t>
            </a:r>
            <a:r>
              <a:rPr lang="en-US" altLang="zh-CN" dirty="0"/>
              <a:t>1</a:t>
            </a:r>
            <a:r>
              <a:rPr lang="zh-CN" altLang="en-US" dirty="0"/>
              <a:t>个向量等分切成</a:t>
            </a:r>
            <a:r>
              <a:rPr lang="en-US" altLang="zh-CN" dirty="0"/>
              <a:t>M</a:t>
            </a:r>
            <a:r>
              <a:rPr lang="zh-CN" altLang="en-US" dirty="0"/>
              <a:t>段，每段单独量化，得到</a:t>
            </a:r>
            <a:r>
              <a:rPr lang="en-US" altLang="zh-CN" dirty="0"/>
              <a:t>M</a:t>
            </a:r>
            <a:r>
              <a:rPr lang="zh-CN" altLang="en-US" dirty="0"/>
              <a:t>个码字</a:t>
            </a:r>
          </a:p>
          <a:p>
            <a:pPr lvl="0"/>
            <a:r>
              <a:rPr lang="zh-CN" altLang="en-US" dirty="0"/>
              <a:t>端到端：</a:t>
            </a:r>
            <a:r>
              <a:rPr lang="en-US" altLang="zh-CN" dirty="0"/>
              <a:t>1</a:t>
            </a:r>
            <a:r>
              <a:rPr lang="zh-CN" altLang="en-US" dirty="0"/>
              <a:t>个向量</a:t>
            </a:r>
            <a:r>
              <a:rPr lang="en-US" altLang="zh-CN" dirty="0"/>
              <a:t>-&gt;M</a:t>
            </a:r>
            <a:r>
              <a:rPr lang="zh-CN" altLang="en-US" dirty="0"/>
              <a:t>个码字</a:t>
            </a:r>
          </a:p>
          <a:p>
            <a:pPr lvl="0"/>
            <a:endParaRPr lang="zh-CN" altLang="en-US" dirty="0"/>
          </a:p>
          <a:p>
            <a:endParaRPr lang="zh-CN" altLang="en-US" dirty="0"/>
          </a:p>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80</a:t>
            </a:fld>
            <a:endParaRPr lang="zh-CN" altLang="en-US"/>
          </a:p>
        </p:txBody>
      </p:sp>
      <p:pic>
        <p:nvPicPr>
          <p:cNvPr id="6" name="图片 5"/>
          <p:cNvPicPr>
            <a:picLocks noChangeAspect="1"/>
          </p:cNvPicPr>
          <p:nvPr/>
        </p:nvPicPr>
        <p:blipFill>
          <a:blip r:embed="rId3"/>
          <a:stretch>
            <a:fillRect/>
          </a:stretch>
        </p:blipFill>
        <p:spPr>
          <a:xfrm>
            <a:off x="986155" y="3207385"/>
            <a:ext cx="7171690" cy="2749550"/>
          </a:xfrm>
          <a:prstGeom prst="rect">
            <a:avLst/>
          </a:prstGeom>
        </p:spPr>
      </p:pic>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）多码本重建过程</a:t>
            </a:r>
            <a:endParaRPr lang="zh-CN" altLang="en-US"/>
          </a:p>
        </p:txBody>
      </p:sp>
      <p:sp>
        <p:nvSpPr>
          <p:cNvPr id="3" name="内容占位符 2"/>
          <p:cNvSpPr>
            <a:spLocks noGrp="1"/>
          </p:cNvSpPr>
          <p:nvPr>
            <p:ph idx="1"/>
          </p:nvPr>
        </p:nvSpPr>
        <p:spPr/>
        <p:txBody>
          <a:bodyPr/>
          <a:lstStyle/>
          <a:p>
            <a:pPr lvl="0"/>
            <a:r>
              <a:rPr lang="zh-CN" altLang="en-US" dirty="0"/>
              <a:t>对于每</a:t>
            </a:r>
            <a:r>
              <a:rPr lang="en-US" altLang="zh-CN" dirty="0"/>
              <a:t>1</a:t>
            </a:r>
            <a:r>
              <a:rPr lang="zh-CN" altLang="en-US" dirty="0"/>
              <a:t>个码字，根据对应的码本，重建</a:t>
            </a:r>
            <a:r>
              <a:rPr lang="en-US" altLang="zh-CN" dirty="0"/>
              <a:t>1</a:t>
            </a:r>
            <a:r>
              <a:rPr lang="zh-CN" altLang="en-US" dirty="0"/>
              <a:t>段子向量，然后拼接所有的子向量</a:t>
            </a:r>
          </a:p>
          <a:p>
            <a:pPr lvl="0"/>
            <a:r>
              <a:rPr lang="zh-CN" altLang="en-US" dirty="0"/>
              <a:t>端到端：</a:t>
            </a:r>
            <a:r>
              <a:rPr lang="en-US" altLang="zh-CN" dirty="0"/>
              <a:t>M</a:t>
            </a:r>
            <a:r>
              <a:rPr lang="zh-CN" altLang="en-US" dirty="0"/>
              <a:t>个码字</a:t>
            </a:r>
            <a:r>
              <a:rPr lang="en-US" altLang="zh-CN" dirty="0"/>
              <a:t>-&gt;</a:t>
            </a:r>
            <a:r>
              <a:rPr lang="en-US" altLang="zh-CN" dirty="0">
                <a:sym typeface="+mn-ea"/>
              </a:rPr>
              <a:t>1</a:t>
            </a:r>
            <a:r>
              <a:rPr lang="zh-CN" altLang="en-US" dirty="0">
                <a:sym typeface="+mn-ea"/>
              </a:rPr>
              <a:t>个向量（维度更小）</a:t>
            </a:r>
            <a:endParaRPr lang="zh-CN" altLang="en-US" dirty="0"/>
          </a:p>
          <a:p>
            <a:pPr lvl="0"/>
            <a:endParaRPr lang="zh-CN" altLang="en-US" dirty="0"/>
          </a:p>
          <a:p>
            <a:endParaRPr lang="zh-CN" altLang="en-US" dirty="0"/>
          </a:p>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81</a:t>
            </a:fld>
            <a:endParaRPr lang="zh-CN" altLang="en-US"/>
          </a:p>
        </p:txBody>
      </p:sp>
      <p:pic>
        <p:nvPicPr>
          <p:cNvPr id="4" name="图片 3"/>
          <p:cNvPicPr>
            <a:picLocks noChangeAspect="1"/>
          </p:cNvPicPr>
          <p:nvPr/>
        </p:nvPicPr>
        <p:blipFill>
          <a:blip r:embed="rId3"/>
          <a:stretch>
            <a:fillRect/>
          </a:stretch>
        </p:blipFill>
        <p:spPr>
          <a:xfrm>
            <a:off x="377825" y="3429000"/>
            <a:ext cx="8388350" cy="2990850"/>
          </a:xfrm>
          <a:prstGeom prst="rect">
            <a:avLst/>
          </a:prstGeom>
        </p:spPr>
      </p:pic>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a:t>
            </a:r>
            <a:r>
              <a:rPr lang="zh-CN" altLang="en-US" dirty="0">
                <a:sym typeface="+mn-ea"/>
              </a:rPr>
              <a:t>）多码本重建过程</a:t>
            </a:r>
            <a:endParaRPr lang="zh-CN" altLang="en-US"/>
          </a:p>
        </p:txBody>
      </p:sp>
      <p:sp>
        <p:nvSpPr>
          <p:cNvPr id="3" name="内容占位符 2"/>
          <p:cNvSpPr>
            <a:spLocks noGrp="1"/>
          </p:cNvSpPr>
          <p:nvPr>
            <p:ph idx="1"/>
          </p:nvPr>
        </p:nvSpPr>
        <p:spPr/>
        <p:txBody>
          <a:bodyPr/>
          <a:lstStyle/>
          <a:p>
            <a:pPr lvl="0"/>
            <a:r>
              <a:rPr lang="zh-CN" altLang="en-US" dirty="0"/>
              <a:t>拼接所有的子向量，得到</a:t>
            </a:r>
            <a:r>
              <a:rPr lang="en-US" altLang="zh-CN" dirty="0"/>
              <a:t>1</a:t>
            </a:r>
            <a:r>
              <a:rPr lang="zh-CN" altLang="en-US" dirty="0"/>
              <a:t>个原始维度的向量，这个向量的可选范围是子向量质心的笛卡尔积，也是product quantization名字的来源</a:t>
            </a:r>
          </a:p>
          <a:p>
            <a:pPr lvl="0"/>
            <a:endParaRPr lang="zh-CN" altLang="en-US" dirty="0"/>
          </a:p>
          <a:p>
            <a:endParaRPr lang="zh-CN" altLang="en-US" dirty="0"/>
          </a:p>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82</a:t>
            </a:fld>
            <a:endParaRPr lang="zh-CN" altLang="en-US"/>
          </a:p>
        </p:txBody>
      </p:sp>
      <p:pic>
        <p:nvPicPr>
          <p:cNvPr id="4" name="图片 3"/>
          <p:cNvPicPr>
            <a:picLocks noChangeAspect="1"/>
          </p:cNvPicPr>
          <p:nvPr/>
        </p:nvPicPr>
        <p:blipFill>
          <a:blip r:embed="rId3"/>
          <a:stretch>
            <a:fillRect/>
          </a:stretch>
        </p:blipFill>
        <p:spPr>
          <a:xfrm>
            <a:off x="457200" y="3186430"/>
            <a:ext cx="8388350" cy="2990850"/>
          </a:xfrm>
          <a:prstGeom prst="rect">
            <a:avLst/>
          </a:prstGeom>
        </p:spPr>
      </p:pic>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使用查找表进行距离计算</a:t>
            </a:r>
            <a:endParaRPr lang="zh-CN" altLang="en-US"/>
          </a:p>
        </p:txBody>
      </p:sp>
      <p:sp>
        <p:nvSpPr>
          <p:cNvPr id="3" name="内容占位符 2"/>
          <p:cNvSpPr>
            <a:spLocks noGrp="1"/>
          </p:cNvSpPr>
          <p:nvPr>
            <p:ph idx="1"/>
          </p:nvPr>
        </p:nvSpPr>
        <p:spPr/>
        <p:txBody>
          <a:bodyPr/>
          <a:lstStyle/>
          <a:p>
            <a:r>
              <a:rPr lang="en-US" altLang="zh-CN"/>
              <a:t>1</a:t>
            </a:r>
            <a:r>
              <a:rPr lang="zh-CN" altLang="en-US"/>
              <a:t>）根据查询向量</a:t>
            </a:r>
            <a:r>
              <a:rPr lang="en-US" altLang="zh-CN"/>
              <a:t>x</a:t>
            </a:r>
            <a:r>
              <a:rPr lang="zh-CN" altLang="en-US"/>
              <a:t>和子向量质心的距离</a:t>
            </a:r>
            <a:r>
              <a:rPr lang="zh-CN" altLang="en-US">
                <a:sym typeface="+mn-ea"/>
              </a:rPr>
              <a:t>预先计算M个查找表</a:t>
            </a:r>
            <a:endParaRPr lang="zh-CN" altLang="en-US"/>
          </a:p>
          <a:p>
            <a:r>
              <a:rPr lang="en-US" altLang="zh-CN"/>
              <a:t>2</a:t>
            </a:r>
            <a:r>
              <a:rPr lang="zh-CN" altLang="en-US"/>
              <a:t>）距离计算：对于</a:t>
            </a:r>
            <a:r>
              <a:rPr lang="en-US" altLang="zh-CN"/>
              <a:t>1</a:t>
            </a:r>
            <a:r>
              <a:rPr lang="zh-CN" altLang="en-US"/>
              <a:t>个数据集向量</a:t>
            </a:r>
            <a:r>
              <a:rPr lang="en-US" altLang="zh-CN"/>
              <a:t>y</a:t>
            </a:r>
            <a:r>
              <a:rPr lang="zh-CN" altLang="en-US"/>
              <a:t>（已量化为</a:t>
            </a:r>
            <a:r>
              <a:rPr lang="en-US" altLang="zh-CN"/>
              <a:t>M</a:t>
            </a:r>
            <a:r>
              <a:rPr lang="zh-CN" altLang="en-US"/>
              <a:t>个码字）</a:t>
            </a:r>
          </a:p>
          <a:p>
            <a:pPr lvl="1"/>
            <a:r>
              <a:rPr lang="zh-CN" altLang="en-US"/>
              <a:t>通过</a:t>
            </a:r>
            <a:r>
              <a:rPr lang="en-US" altLang="zh-CN"/>
              <a:t>1</a:t>
            </a:r>
            <a:r>
              <a:rPr lang="zh-CN" altLang="en-US"/>
              <a:t>次查表，可以得到</a:t>
            </a:r>
            <a:r>
              <a:rPr lang="en-US" altLang="zh-CN"/>
              <a:t>x</a:t>
            </a:r>
            <a:r>
              <a:rPr lang="zh-CN" altLang="en-US"/>
              <a:t>和</a:t>
            </a:r>
            <a:r>
              <a:rPr lang="en-US" altLang="zh-CN"/>
              <a:t>y</a:t>
            </a:r>
            <a:r>
              <a:rPr lang="zh-CN" altLang="en-US"/>
              <a:t>在1段子空间的距离</a:t>
            </a:r>
          </a:p>
          <a:p>
            <a:pPr lvl="1"/>
            <a:r>
              <a:rPr lang="zh-CN" altLang="en-US"/>
              <a:t>距离是可加的，总距离等于</a:t>
            </a:r>
            <a:r>
              <a:rPr lang="en-US" altLang="zh-CN"/>
              <a:t>M</a:t>
            </a:r>
            <a:r>
              <a:rPr lang="zh-CN" altLang="en-US"/>
              <a:t>段子空间的距离之和</a:t>
            </a:r>
          </a:p>
          <a:p>
            <a:pPr lvl="1"/>
            <a:endParaRPr lang="zh-CN" altLang="en-US"/>
          </a:p>
          <a:p>
            <a:endParaRPr lang="zh-CN" altLang="en-US"/>
          </a:p>
          <a:p>
            <a:endParaRPr lang="zh-CN" altLang="en-US"/>
          </a:p>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83</a:t>
            </a:fld>
            <a:endParaRPr lang="zh-CN" altLang="en-US"/>
          </a:p>
        </p:txBody>
      </p:sp>
      <p:pic>
        <p:nvPicPr>
          <p:cNvPr id="16" name="图片 15"/>
          <p:cNvPicPr>
            <a:picLocks noChangeAspect="1"/>
          </p:cNvPicPr>
          <p:nvPr/>
        </p:nvPicPr>
        <p:blipFill>
          <a:blip r:embed="rId3"/>
          <a:stretch>
            <a:fillRect/>
          </a:stretch>
        </p:blipFill>
        <p:spPr>
          <a:xfrm>
            <a:off x="1551940" y="4114165"/>
            <a:ext cx="5772785" cy="2448560"/>
          </a:xfrm>
          <a:prstGeom prst="rect">
            <a:avLst/>
          </a:prstGeom>
        </p:spPr>
      </p:pic>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乘积量化</a:t>
            </a:r>
            <a:r>
              <a:rPr lang="zh-CN" altLang="en-US">
                <a:sym typeface="+mn-ea"/>
              </a:rPr>
              <a:t>总结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0"/>
                <a:r>
                  <a:rPr lang="zh-CN" altLang="en-US" dirty="0"/>
                  <a:t>将1个向量等分切成</a:t>
                </a:r>
                <a:r>
                  <a:rPr lang="en-US" altLang="zh-CN" dirty="0"/>
                  <a:t>M</a:t>
                </a:r>
                <a:r>
                  <a:rPr lang="zh-CN" altLang="en-US" dirty="0"/>
                  <a:t>段子向量</a:t>
                </a:r>
              </a:p>
              <a:p>
                <a:pPr lvl="0"/>
                <a:r>
                  <a:rPr lang="zh-CN" altLang="en-US" dirty="0"/>
                  <a:t>量化过程：</a:t>
                </a:r>
              </a:p>
              <a:p>
                <a:pPr lvl="1"/>
                <a:r>
                  <a:rPr lang="zh-CN" altLang="en-US" dirty="0"/>
                  <a:t>每段子向量分别聚类成</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𝑘</m:t>
                        </m:r>
                      </m:e>
                      <m:sub>
                        <m:r>
                          <a:rPr lang="en-US" altLang="zh-CN" i="1" dirty="0">
                            <a:latin typeface="Cambria Math" panose="02040503050406030204" pitchFamily="18" charset="0"/>
                            <a:cs typeface="Cambria Math" panose="02040503050406030204" pitchFamily="18" charset="0"/>
                          </a:rPr>
                          <m:t>𝑚</m:t>
                        </m:r>
                      </m:sub>
                    </m:sSub>
                    <m:r>
                      <a:rPr lang="zh-CN" altLang="en-US" i="1" dirty="0">
                        <a:latin typeface="Cambria Math" panose="02040503050406030204" pitchFamily="18" charset="0"/>
                        <a:cs typeface="Cambria Math" panose="02040503050406030204" pitchFamily="18" charset="0"/>
                      </a:rPr>
                      <m:t>个聚类</m:t>
                    </m:r>
                  </m:oMath>
                </a14:m>
                <a:r>
                  <a:rPr lang="zh-CN" altLang="en-US" dirty="0"/>
                  <a:t>，分别维护1个大小为</a:t>
                </a:r>
                <a14:m>
                  <m:oMath xmlns:m="http://schemas.openxmlformats.org/officeDocument/2006/math">
                    <m:sSub>
                      <m:sSubPr>
                        <m:ctrlPr>
                          <a:rPr lang="en-US" altLang="zh-CN" i="1" dirty="0">
                            <a:latin typeface="Cambria Math" panose="02040503050406030204" pitchFamily="18" charset="0"/>
                            <a:cs typeface="Cambria Math" panose="02040503050406030204" pitchFamily="18" charset="0"/>
                          </a:rPr>
                        </m:ctrlPr>
                      </m:sSubPr>
                      <m:e>
                        <m:r>
                          <a:rPr lang="en-US" altLang="zh-CN" i="1" dirty="0">
                            <a:latin typeface="Cambria Math" panose="02040503050406030204" pitchFamily="18" charset="0"/>
                            <a:cs typeface="Cambria Math" panose="02040503050406030204" pitchFamily="18" charset="0"/>
                          </a:rPr>
                          <m:t>𝑘</m:t>
                        </m:r>
                      </m:e>
                      <m:sub>
                        <m:r>
                          <a:rPr lang="en-US" altLang="zh-CN" i="1" dirty="0">
                            <a:latin typeface="Cambria Math" panose="02040503050406030204" pitchFamily="18" charset="0"/>
                            <a:cs typeface="Cambria Math" panose="02040503050406030204" pitchFamily="18" charset="0"/>
                          </a:rPr>
                          <m:t>𝑚</m:t>
                        </m:r>
                      </m:sub>
                    </m:sSub>
                  </m:oMath>
                </a14:m>
                <a:r>
                  <a:rPr lang="zh-CN" altLang="en-US" dirty="0">
                    <a:latin typeface="Cambria Math" panose="02040503050406030204" pitchFamily="18" charset="0"/>
                    <a:cs typeface="Cambria Math" panose="02040503050406030204" pitchFamily="18" charset="0"/>
                  </a:rPr>
                  <a:t>的码本</a:t>
                </a:r>
                <a:endParaRPr lang="zh-CN" altLang="en-US" dirty="0"/>
              </a:p>
              <a:p>
                <a:pPr lvl="1"/>
                <a:r>
                  <a:rPr lang="zh-CN" altLang="en-US" dirty="0"/>
                  <a:t>1个向量量化为</a:t>
                </a:r>
                <a:r>
                  <a:rPr lang="en-US" altLang="zh-CN" dirty="0"/>
                  <a:t>M</a:t>
                </a:r>
                <a:r>
                  <a:rPr lang="zh-CN" altLang="en-US" dirty="0"/>
                  <a:t>个码字，总大小为</a:t>
                </a:r>
              </a:p>
              <a:p>
                <a:pPr lvl="0"/>
                <a:endParaRPr lang="zh-CN" altLang="en-US" sz="2800" dirty="0"/>
              </a:p>
              <a:p>
                <a:pPr lvl="0"/>
                <a:endParaRPr lang="zh-CN" altLang="en-US" sz="2800" dirty="0"/>
              </a:p>
              <a:p>
                <a:pPr lvl="0"/>
                <a:r>
                  <a:rPr lang="zh-CN" altLang="en-US" sz="2800" dirty="0"/>
                  <a:t>重建过程：</a:t>
                </a:r>
              </a:p>
              <a:p>
                <a:pPr lvl="1"/>
                <a:r>
                  <a:rPr lang="en-US" altLang="zh-CN" dirty="0">
                    <a:sym typeface="+mn-ea"/>
                  </a:rPr>
                  <a:t>M</a:t>
                </a:r>
                <a:r>
                  <a:rPr lang="zh-CN" altLang="en-US" dirty="0">
                    <a:sym typeface="+mn-ea"/>
                  </a:rPr>
                  <a:t>个码字重建为1个向量</a:t>
                </a:r>
              </a:p>
              <a:p>
                <a:pPr lvl="0"/>
                <a:r>
                  <a:rPr lang="zh-CN" altLang="en-US" sz="2800" dirty="0">
                    <a:sym typeface="+mn-ea"/>
                  </a:rPr>
                  <a:t>距离计算</a:t>
                </a:r>
              </a:p>
              <a:p>
                <a:pPr lvl="1"/>
                <a:r>
                  <a:rPr lang="zh-CN" altLang="en-US" sz="2400" dirty="0">
                    <a:sym typeface="+mn-ea"/>
                  </a:rPr>
                  <a:t>距离是可加的</a:t>
                </a:r>
                <a:endParaRPr lang="zh-CN" altLang="en-US" dirty="0"/>
              </a:p>
              <a:p>
                <a:endParaRPr lang="zh-CN" altLang="en-US"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b="-24207"/>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886585" y="3583305"/>
            <a:ext cx="1614805" cy="756920"/>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84</a:t>
            </a:fld>
            <a:endParaRPr lang="zh-CN" altLang="en-US"/>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回顾单码本量化的缺点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a:t>单码本的缺点</a:t>
                </a:r>
              </a:p>
              <a:p>
                <a:pPr lvl="1"/>
                <a:r>
                  <a:rPr lang="zh-CN" altLang="en-US"/>
                  <a:t>当维度</a:t>
                </a:r>
                <a:r>
                  <a:rPr lang="en-US" altLang="zh-CN"/>
                  <a:t>d</a:t>
                </a:r>
                <a:r>
                  <a:rPr lang="zh-CN" altLang="en-US"/>
                  <a:t>很大时，空间范围非常大，要想达到好的聚类效果，需要很大的聚类数量</a:t>
                </a:r>
              </a:p>
              <a:p>
                <a:pPr lvl="1"/>
                <a:r>
                  <a:rPr lang="zh-CN" altLang="en-US"/>
                  <a:t>典型情况：128维的向量空间需要</a:t>
                </a:r>
                <a14:m>
                  <m:oMath xmlns:m="http://schemas.openxmlformats.org/officeDocument/2006/math">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a:latin typeface="Cambria Math" panose="02040503050406030204" pitchFamily="18" charset="0"/>
                          </a:rPr>
                          <m:t>64</m:t>
                        </m:r>
                      </m:sup>
                    </m:sSup>
                  </m:oMath>
                </a14:m>
                <a:r>
                  <a:rPr lang="zh-CN" altLang="en-US"/>
                  <a:t>个聚类数量可以达到比较好的聚类效果</a:t>
                </a:r>
              </a:p>
              <a:p>
                <a:pPr lvl="2"/>
                <a:r>
                  <a:rPr lang="zh-CN" altLang="en-US"/>
                  <a:t>码本的空间开销：</a:t>
                </a:r>
                <a14:m>
                  <m:oMath xmlns:m="http://schemas.openxmlformats.org/officeDocument/2006/math">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a:latin typeface="Cambria Math" panose="02040503050406030204" pitchFamily="18" charset="0"/>
                          </a:rPr>
                          <m:t>64</m:t>
                        </m:r>
                      </m:sup>
                    </m:sSup>
                  </m:oMath>
                </a14:m>
                <a:r>
                  <a:rPr lang="zh-CN" altLang="en-US"/>
                  <a:t>*128*4字节=</a:t>
                </a:r>
                <a14:m>
                  <m:oMath xmlns:m="http://schemas.openxmlformats.org/officeDocument/2006/math">
                    <m:r>
                      <a:rPr lang="zh-CN" altLang="en-US">
                        <a:latin typeface="Cambria Math" panose="02040503050406030204" pitchFamily="18" charset="0"/>
                      </a:rPr>
                      <m:t>8∗</m:t>
                    </m:r>
                    <m:sSup>
                      <m:sSupPr>
                        <m:ctrlPr>
                          <a:rPr lang="zh-CN" altLang="en-US" i="1">
                            <a:latin typeface="Cambria Math" panose="02040503050406030204" pitchFamily="18" charset="0"/>
                          </a:rPr>
                        </m:ctrlPr>
                      </m:sSupPr>
                      <m:e>
                        <m:r>
                          <a:rPr lang="zh-CN" altLang="en-US">
                            <a:latin typeface="Cambria Math" panose="02040503050406030204" pitchFamily="18" charset="0"/>
                          </a:rPr>
                          <m:t>10</m:t>
                        </m:r>
                      </m:e>
                      <m:sup>
                        <m:r>
                          <a:rPr lang="zh-CN" altLang="en-US">
                            <a:latin typeface="Cambria Math" panose="02040503050406030204" pitchFamily="18" charset="0"/>
                          </a:rPr>
                          <m:t>12</m:t>
                        </m:r>
                      </m:sup>
                    </m:sSup>
                    <m:r>
                      <m:rPr>
                        <m:sty m:val="p"/>
                      </m:rPr>
                      <a:rPr lang="zh-CN" altLang="en-US">
                        <a:latin typeface="Cambria Math" panose="02040503050406030204" pitchFamily="18" charset="0"/>
                      </a:rPr>
                      <m:t>GB</m:t>
                    </m:r>
                  </m:oMath>
                </a14:m>
                <a:endParaRPr lang="zh-CN" altLang="en-US"/>
              </a:p>
              <a:p>
                <a:pPr lvl="0"/>
                <a:r>
                  <a:rPr lang="zh-CN" altLang="en-US">
                    <a:latin typeface="Cambria Math" panose="02040503050406030204" pitchFamily="18" charset="0"/>
                    <a:cs typeface="Cambria Math" panose="02040503050406030204" pitchFamily="18" charset="0"/>
                  </a:rPr>
                  <a:t>多码本不存在这个问题</a:t>
                </a:r>
              </a:p>
              <a:p>
                <a:pPr lvl="1" algn="l">
                  <a:buClrTx/>
                  <a:buSzTx/>
                </a:pPr>
                <a:r>
                  <a:rPr lang="zh-CN" altLang="en-US"/>
                  <a:t>128维的向量空间，分成8段，每段只有16维，一般只需要</a:t>
                </a:r>
                <a14:m>
                  <m:oMath xmlns:m="http://schemas.openxmlformats.org/officeDocument/2006/math">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a:latin typeface="Cambria Math" panose="02040503050406030204" pitchFamily="18" charset="0"/>
                          </a:rPr>
                          <m:t>8</m:t>
                        </m:r>
                      </m:sup>
                    </m:sSup>
                  </m:oMath>
                </a14:m>
                <a:r>
                  <a:rPr lang="zh-CN" altLang="en-US"/>
                  <a:t>个聚类数量可以达到比较好的效果</a:t>
                </a:r>
              </a:p>
              <a:p>
                <a:pPr lvl="2"/>
                <a:r>
                  <a:rPr lang="zh-CN" altLang="en-US">
                    <a:latin typeface="Cambria Math" panose="02040503050406030204" pitchFamily="18" charset="0"/>
                    <a:cs typeface="Cambria Math" panose="02040503050406030204" pitchFamily="18" charset="0"/>
                  </a:rPr>
                  <a:t>码本的空间开销：</a:t>
                </a:r>
                <a14:m>
                  <m:oMath xmlns:m="http://schemas.openxmlformats.org/officeDocument/2006/math">
                    <m:r>
                      <a:rPr lang="zh-CN" altLang="en-US">
                        <a:latin typeface="Cambria Math" panose="02040503050406030204" pitchFamily="18" charset="0"/>
                      </a:rPr>
                      <m:t>8∗</m:t>
                    </m:r>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a:latin typeface="Cambria Math" panose="02040503050406030204" pitchFamily="18" charset="0"/>
                          </a:rPr>
                          <m:t>8</m:t>
                        </m:r>
                      </m:sup>
                    </m:sSup>
                  </m:oMath>
                </a14:m>
                <a:r>
                  <a:rPr lang="zh-CN" altLang="en-US"/>
                  <a:t>*16*4字节=128MB</a:t>
                </a:r>
              </a:p>
              <a:p>
                <a:pPr marL="457200" lvl="1" indent="0">
                  <a:buNone/>
                </a:pPr>
                <a:endParaRPr lang="zh-CN" altLang="en-US">
                  <a:latin typeface="Cambria Math" panose="02040503050406030204" pitchFamily="18" charset="0"/>
                  <a:cs typeface="Cambria Math" panose="02040503050406030204" pitchFamily="18" charset="0"/>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9AE70B2-8BF9-45C0-BB95-33D1B9D3A854}" type="slidenum">
              <a:rPr lang="zh-CN" altLang="en-US" smtClean="0"/>
              <a:t>85</a:t>
            </a:fld>
            <a:endParaRPr lang="zh-CN" altLang="en-US"/>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和单码本量化的对比</a:t>
            </a:r>
          </a:p>
        </p:txBody>
      </p:sp>
      <p:sp>
        <p:nvSpPr>
          <p:cNvPr id="3" name="内容占位符 2"/>
          <p:cNvSpPr>
            <a:spLocks noGrp="1"/>
          </p:cNvSpPr>
          <p:nvPr>
            <p:ph idx="1"/>
          </p:nvPr>
        </p:nvSpPr>
        <p:spPr>
          <a:xfrm>
            <a:off x="628650" y="1424941"/>
            <a:ext cx="7886700" cy="2689860"/>
          </a:xfrm>
        </p:spPr>
        <p:txBody>
          <a:bodyPr/>
          <a:lstStyle/>
          <a:p>
            <a:pPr lvl="0"/>
            <a:r>
              <a:rPr lang="zh-CN" altLang="en-US" dirty="0">
                <a:sym typeface="+mn-ea"/>
              </a:rPr>
              <a:t>分析：</a:t>
            </a:r>
          </a:p>
          <a:p>
            <a:pPr lvl="1"/>
            <a:r>
              <a:rPr lang="zh-CN" altLang="en-US" dirty="0">
                <a:sym typeface="+mn-ea"/>
              </a:rPr>
              <a:t>单个码字大小</a:t>
            </a:r>
          </a:p>
          <a:p>
            <a:pPr lvl="1"/>
            <a:r>
              <a:rPr lang="zh-CN" altLang="en-US" dirty="0">
                <a:sym typeface="+mn-ea"/>
              </a:rPr>
              <a:t>码本大小</a:t>
            </a:r>
          </a:p>
          <a:p>
            <a:pPr lvl="1"/>
            <a:r>
              <a:rPr lang="zh-CN" altLang="en-US" dirty="0">
                <a:sym typeface="+mn-ea"/>
              </a:rPr>
              <a:t>单次距离计算开销</a:t>
            </a:r>
          </a:p>
          <a:p>
            <a:pPr lvl="1"/>
            <a:r>
              <a:rPr lang="zh-CN" altLang="en-US" dirty="0"/>
              <a:t>不同近似值的数量</a:t>
            </a:r>
          </a:p>
          <a:p>
            <a:pPr lvl="0"/>
            <a:endParaRPr lang="zh-CN" altLang="en-US" dirty="0"/>
          </a:p>
          <a:p>
            <a:pPr lvl="0"/>
            <a:endParaRPr lang="zh-CN" altLang="en-US" dirty="0"/>
          </a:p>
          <a:p>
            <a:pPr lvl="0"/>
            <a:endParaRPr lang="zh-CN" altLang="en-US" dirty="0"/>
          </a:p>
          <a:p>
            <a:pPr lvl="0"/>
            <a:endParaRPr lang="zh-CN" altLang="en-US" dirty="0"/>
          </a:p>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86</a:t>
            </a:fld>
            <a:endParaRPr lang="zh-CN" altLang="en-US"/>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单个码字大小</a:t>
            </a:r>
            <a:endParaRPr lang="zh-CN" altLang="en-US"/>
          </a:p>
        </p:txBody>
      </p:sp>
      <p:sp>
        <p:nvSpPr>
          <p:cNvPr id="3" name="内容占位符 2"/>
          <p:cNvSpPr>
            <a:spLocks noGrp="1"/>
          </p:cNvSpPr>
          <p:nvPr>
            <p:ph idx="1"/>
          </p:nvPr>
        </p:nvSpPr>
        <p:spPr/>
        <p:txBody>
          <a:bodyPr/>
          <a:lstStyle/>
          <a:p>
            <a:r>
              <a:rPr lang="zh-CN" altLang="en-US" dirty="0"/>
              <a:t>单码本量化：</a:t>
            </a:r>
            <a:r>
              <a:rPr lang="en-US" altLang="zh-CN" dirty="0">
                <a:sym typeface="+mn-ea"/>
              </a:rPr>
              <a:t>log2(k)</a:t>
            </a:r>
            <a:endParaRPr lang="en-US" altLang="zh-CN" dirty="0"/>
          </a:p>
          <a:p>
            <a:pPr lvl="1"/>
            <a:r>
              <a:rPr lang="zh-CN" altLang="en-US" dirty="0"/>
              <a:t>码本大小为</a:t>
            </a:r>
            <a:r>
              <a:rPr lang="en-US" altLang="zh-CN" dirty="0"/>
              <a:t>k</a:t>
            </a:r>
            <a:r>
              <a:rPr lang="zh-CN" altLang="en-US" dirty="0"/>
              <a:t>，即不同近似值的数量为</a:t>
            </a:r>
            <a:r>
              <a:rPr lang="en-US" altLang="zh-CN" dirty="0"/>
              <a:t>k</a:t>
            </a:r>
            <a:r>
              <a:rPr lang="zh-CN" altLang="en-US" dirty="0"/>
              <a:t>，即需要</a:t>
            </a:r>
            <a:r>
              <a:rPr lang="en-US" altLang="zh-CN" dirty="0"/>
              <a:t>log2(k)</a:t>
            </a:r>
            <a:r>
              <a:rPr lang="zh-CN" altLang="en-US" dirty="0"/>
              <a:t>个</a:t>
            </a:r>
            <a:r>
              <a:rPr lang="en-US" altLang="zh-CN" dirty="0"/>
              <a:t>bit</a:t>
            </a:r>
            <a:r>
              <a:rPr lang="zh-CN" altLang="en-US" dirty="0"/>
              <a:t>来区分不同近似值的索引值，即码字</a:t>
            </a:r>
          </a:p>
          <a:p>
            <a:pPr lvl="1"/>
            <a:endParaRPr lang="zh-CN" altLang="en-US" dirty="0"/>
          </a:p>
          <a:p>
            <a:r>
              <a:rPr lang="zh-CN" altLang="en-US" dirty="0"/>
              <a:t>多码本量化：</a:t>
            </a:r>
            <a:r>
              <a:rPr lang="en-US" altLang="zh-CN" dirty="0">
                <a:sym typeface="+mn-ea"/>
              </a:rPr>
              <a:t>M*log2(k</a:t>
            </a:r>
            <a:r>
              <a:rPr lang="zh-CN" altLang="en-US" dirty="0">
                <a:sym typeface="+mn-ea"/>
              </a:rPr>
              <a:t>’</a:t>
            </a:r>
            <a:r>
              <a:rPr lang="en-US" altLang="zh-CN" dirty="0">
                <a:sym typeface="+mn-ea"/>
              </a:rPr>
              <a:t>)</a:t>
            </a:r>
          </a:p>
          <a:p>
            <a:pPr lvl="1"/>
            <a:r>
              <a:rPr lang="zh-CN" altLang="en-US" dirty="0"/>
              <a:t>一共</a:t>
            </a:r>
            <a:r>
              <a:rPr lang="en-US" altLang="zh-CN" dirty="0"/>
              <a:t>M</a:t>
            </a:r>
            <a:r>
              <a:rPr lang="zh-CN" altLang="en-US" dirty="0"/>
              <a:t>个码本</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87</a:t>
            </a:fld>
            <a:endParaRPr lang="zh-CN" altLang="en-US"/>
          </a:p>
        </p:txBody>
      </p:sp>
      <p:sp>
        <p:nvSpPr>
          <p:cNvPr id="5" name="文本框 4">
            <a:extLst>
              <a:ext uri="{FF2B5EF4-FFF2-40B4-BE49-F238E27FC236}">
                <a16:creationId xmlns:a16="http://schemas.microsoft.com/office/drawing/2014/main" id="{18B85214-A2DC-5C99-E13C-C831E5C590DD}"/>
              </a:ext>
            </a:extLst>
          </p:cNvPr>
          <p:cNvSpPr txBox="1"/>
          <p:nvPr/>
        </p:nvSpPr>
        <p:spPr>
          <a:xfrm>
            <a:off x="2656114" y="4971394"/>
            <a:ext cx="3287486" cy="923330"/>
          </a:xfrm>
          <a:prstGeom prst="rect">
            <a:avLst/>
          </a:prstGeom>
          <a:noFill/>
          <a:ln>
            <a:solidFill>
              <a:schemeClr val="accent1">
                <a:shade val="50000"/>
              </a:schemeClr>
            </a:solidFill>
          </a:ln>
        </p:spPr>
        <p:txBody>
          <a:bodyPr wrap="square">
            <a:spAutoFit/>
          </a:bodyPr>
          <a:lstStyle/>
          <a:p>
            <a:r>
              <a:rPr lang="en-US" altLang="zh-CN" dirty="0"/>
              <a:t>d</a:t>
            </a:r>
            <a:r>
              <a:rPr lang="zh-CN" altLang="en-US" dirty="0"/>
              <a:t>表示向量维度</a:t>
            </a:r>
          </a:p>
          <a:p>
            <a:r>
              <a:rPr lang="en-US" altLang="zh-CN" dirty="0"/>
              <a:t>k</a:t>
            </a:r>
            <a:r>
              <a:rPr lang="zh-CN" altLang="en-US" dirty="0"/>
              <a:t>表示向量或子向量的聚类数量</a:t>
            </a:r>
          </a:p>
          <a:p>
            <a:r>
              <a:rPr lang="en-US" altLang="zh-CN" dirty="0"/>
              <a:t>M</a:t>
            </a:r>
            <a:r>
              <a:rPr lang="zh-CN" altLang="en-US" dirty="0"/>
              <a:t>表示子向量的段数</a:t>
            </a: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码本大小（空间复杂度）</a:t>
            </a:r>
            <a:endParaRPr lang="zh-CN" altLang="en-US" dirty="0"/>
          </a:p>
        </p:txBody>
      </p:sp>
      <p:sp>
        <p:nvSpPr>
          <p:cNvPr id="3" name="内容占位符 2"/>
          <p:cNvSpPr>
            <a:spLocks noGrp="1"/>
          </p:cNvSpPr>
          <p:nvPr>
            <p:ph idx="1"/>
          </p:nvPr>
        </p:nvSpPr>
        <p:spPr/>
        <p:txBody>
          <a:bodyPr/>
          <a:lstStyle/>
          <a:p>
            <a:r>
              <a:rPr lang="zh-CN" altLang="en-US" dirty="0"/>
              <a:t>单码本量化：</a:t>
            </a:r>
            <a:r>
              <a:rPr lang="en-US" altLang="zh-CN" dirty="0">
                <a:sym typeface="+mn-ea"/>
              </a:rPr>
              <a:t>k*d</a:t>
            </a:r>
          </a:p>
          <a:p>
            <a:pPr lvl="1"/>
            <a:r>
              <a:rPr lang="zh-CN" altLang="en-US" dirty="0"/>
              <a:t>码本大小为</a:t>
            </a:r>
            <a:r>
              <a:rPr lang="en-US" altLang="zh-CN" dirty="0"/>
              <a:t>k</a:t>
            </a:r>
            <a:r>
              <a:rPr lang="zh-CN" altLang="en-US" dirty="0"/>
              <a:t>，即不同近似值的数量为</a:t>
            </a:r>
            <a:r>
              <a:rPr lang="en-US" altLang="zh-CN" dirty="0"/>
              <a:t>k</a:t>
            </a:r>
            <a:r>
              <a:rPr lang="zh-CN" altLang="en-US" dirty="0"/>
              <a:t>，每个近似值的维度是</a:t>
            </a:r>
            <a:r>
              <a:rPr lang="en-US" altLang="zh-CN" dirty="0"/>
              <a:t>d</a:t>
            </a:r>
            <a:r>
              <a:rPr lang="zh-CN" altLang="en-US" dirty="0"/>
              <a:t>，所以码本大小为</a:t>
            </a:r>
            <a:r>
              <a:rPr lang="en-US" altLang="zh-CN" dirty="0"/>
              <a:t>k*d</a:t>
            </a:r>
          </a:p>
          <a:p>
            <a:pPr marL="457200" lvl="1" indent="0">
              <a:buNone/>
            </a:pPr>
            <a:endParaRPr lang="zh-CN" altLang="en-US" dirty="0"/>
          </a:p>
          <a:p>
            <a:r>
              <a:rPr lang="zh-CN" altLang="en-US" dirty="0"/>
              <a:t>多码本量化：</a:t>
            </a:r>
            <a:r>
              <a:rPr lang="en-US" altLang="zh-CN" dirty="0">
                <a:sym typeface="+mn-ea"/>
              </a:rPr>
              <a:t>k</a:t>
            </a:r>
            <a:r>
              <a:rPr lang="zh-CN" altLang="en-US" dirty="0">
                <a:sym typeface="+mn-ea"/>
              </a:rPr>
              <a:t>’</a:t>
            </a:r>
            <a:r>
              <a:rPr lang="en-US" altLang="zh-CN" dirty="0">
                <a:sym typeface="+mn-ea"/>
              </a:rPr>
              <a:t>*d</a:t>
            </a:r>
            <a:r>
              <a:rPr lang="zh-CN" altLang="en-US" dirty="0">
                <a:sym typeface="+mn-ea"/>
              </a:rPr>
              <a:t>（</a:t>
            </a:r>
            <a:r>
              <a:rPr lang="en-US" altLang="zh-CN" dirty="0">
                <a:sym typeface="+mn-ea"/>
              </a:rPr>
              <a:t>k-&gt;k’</a:t>
            </a:r>
            <a:r>
              <a:rPr lang="zh-CN" altLang="en-US" dirty="0">
                <a:sym typeface="+mn-ea"/>
              </a:rPr>
              <a:t>显著减小）</a:t>
            </a:r>
            <a:endParaRPr lang="en-US" altLang="zh-CN" dirty="0">
              <a:sym typeface="+mn-ea"/>
            </a:endParaRPr>
          </a:p>
          <a:p>
            <a:pPr lvl="1"/>
            <a:r>
              <a:rPr lang="zh-CN" altLang="en-US" dirty="0">
                <a:sym typeface="+mn-ea"/>
              </a:rPr>
              <a:t>完整的向量维度为</a:t>
            </a:r>
            <a:r>
              <a:rPr lang="en-US" altLang="zh-CN" dirty="0">
                <a:sym typeface="+mn-ea"/>
              </a:rPr>
              <a:t>d</a:t>
            </a:r>
            <a:r>
              <a:rPr lang="zh-CN" altLang="en-US" dirty="0">
                <a:sym typeface="+mn-ea"/>
              </a:rPr>
              <a:t>，子向量的维度为</a:t>
            </a:r>
            <a:r>
              <a:rPr lang="en-US" altLang="zh-CN" dirty="0">
                <a:sym typeface="+mn-ea"/>
              </a:rPr>
              <a:t>d/M</a:t>
            </a:r>
          </a:p>
          <a:p>
            <a:pPr lvl="1"/>
            <a:r>
              <a:rPr lang="zh-CN" altLang="en-US" dirty="0">
                <a:sym typeface="+mn-ea"/>
              </a:rPr>
              <a:t>对于</a:t>
            </a:r>
            <a:r>
              <a:rPr lang="en-US" altLang="zh-CN" dirty="0">
                <a:sym typeface="+mn-ea"/>
              </a:rPr>
              <a:t>1</a:t>
            </a:r>
            <a:r>
              <a:rPr lang="zh-CN" altLang="en-US" dirty="0">
                <a:sym typeface="+mn-ea"/>
              </a:rPr>
              <a:t>个子向量空间，维护</a:t>
            </a:r>
            <a:r>
              <a:rPr lang="en-US" altLang="zh-CN" dirty="0">
                <a:sym typeface="+mn-ea"/>
              </a:rPr>
              <a:t>1</a:t>
            </a:r>
            <a:r>
              <a:rPr lang="zh-CN" altLang="en-US" dirty="0">
                <a:sym typeface="+mn-ea"/>
              </a:rPr>
              <a:t>个码本，码本大小为</a:t>
            </a:r>
            <a:r>
              <a:rPr lang="en-US" altLang="zh-CN" dirty="0">
                <a:sym typeface="+mn-ea"/>
              </a:rPr>
              <a:t>k</a:t>
            </a:r>
            <a:r>
              <a:rPr lang="zh-CN" altLang="en-US" dirty="0">
                <a:sym typeface="+mn-ea"/>
              </a:rPr>
              <a:t>’，即不同近似值的数量为</a:t>
            </a:r>
            <a:r>
              <a:rPr lang="en-US" altLang="zh-CN" dirty="0">
                <a:sym typeface="+mn-ea"/>
              </a:rPr>
              <a:t>k</a:t>
            </a:r>
            <a:r>
              <a:rPr lang="zh-CN" altLang="en-US" dirty="0">
                <a:sym typeface="+mn-ea"/>
              </a:rPr>
              <a:t>’，每个近似值的维度是</a:t>
            </a:r>
            <a:r>
              <a:rPr lang="en-US" altLang="zh-CN" dirty="0">
                <a:sym typeface="+mn-ea"/>
              </a:rPr>
              <a:t>d/M</a:t>
            </a:r>
            <a:r>
              <a:rPr lang="zh-CN" altLang="en-US" dirty="0">
                <a:sym typeface="+mn-ea"/>
              </a:rPr>
              <a:t>，所以</a:t>
            </a:r>
            <a:r>
              <a:rPr lang="zh-CN" altLang="en-US" dirty="0">
                <a:solidFill>
                  <a:srgbClr val="C00000"/>
                </a:solidFill>
                <a:sym typeface="+mn-ea"/>
              </a:rPr>
              <a:t>单个码本大小为</a:t>
            </a:r>
            <a:r>
              <a:rPr lang="en-US" altLang="zh-CN" dirty="0">
                <a:solidFill>
                  <a:srgbClr val="C00000"/>
                </a:solidFill>
                <a:sym typeface="+mn-ea"/>
              </a:rPr>
              <a:t>k</a:t>
            </a:r>
            <a:r>
              <a:rPr lang="zh-CN" altLang="en-US" dirty="0">
                <a:solidFill>
                  <a:srgbClr val="C00000"/>
                </a:solidFill>
                <a:sym typeface="+mn-ea"/>
              </a:rPr>
              <a:t>’</a:t>
            </a:r>
            <a:r>
              <a:rPr lang="en-US" altLang="zh-CN" dirty="0">
                <a:solidFill>
                  <a:srgbClr val="C00000"/>
                </a:solidFill>
                <a:sym typeface="+mn-ea"/>
              </a:rPr>
              <a:t>*d/M</a:t>
            </a:r>
          </a:p>
          <a:p>
            <a:pPr lvl="1"/>
            <a:r>
              <a:rPr lang="zh-CN" dirty="0"/>
              <a:t>一共</a:t>
            </a:r>
            <a:r>
              <a:rPr lang="en-US" altLang="zh-CN" dirty="0"/>
              <a:t>M</a:t>
            </a:r>
            <a:r>
              <a:rPr lang="zh-CN" altLang="en-US" dirty="0"/>
              <a:t>个码本，所以总</a:t>
            </a:r>
            <a:r>
              <a:rPr lang="zh-CN" altLang="en-US" dirty="0">
                <a:sym typeface="+mn-ea"/>
              </a:rPr>
              <a:t>码本大小为</a:t>
            </a:r>
            <a:r>
              <a:rPr lang="en-US" altLang="zh-CN" dirty="0">
                <a:sym typeface="+mn-ea"/>
              </a:rPr>
              <a:t>k</a:t>
            </a:r>
            <a:r>
              <a:rPr lang="zh-CN" altLang="en-US" dirty="0">
                <a:sym typeface="+mn-ea"/>
              </a:rPr>
              <a:t>’</a:t>
            </a:r>
            <a:r>
              <a:rPr lang="en-US" altLang="zh-CN" dirty="0">
                <a:sym typeface="+mn-ea"/>
              </a:rPr>
              <a:t>*d</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88</a:t>
            </a:fld>
            <a:endParaRPr lang="zh-CN" altLang="en-US"/>
          </a:p>
        </p:txBody>
      </p:sp>
      <p:sp>
        <p:nvSpPr>
          <p:cNvPr id="5" name="文本框 4">
            <a:extLst>
              <a:ext uri="{FF2B5EF4-FFF2-40B4-BE49-F238E27FC236}">
                <a16:creationId xmlns:a16="http://schemas.microsoft.com/office/drawing/2014/main" id="{A99D9B4F-74F8-1DE5-21BE-5E893A6DEDC3}"/>
              </a:ext>
            </a:extLst>
          </p:cNvPr>
          <p:cNvSpPr txBox="1"/>
          <p:nvPr/>
        </p:nvSpPr>
        <p:spPr>
          <a:xfrm>
            <a:off x="2686051" y="5715298"/>
            <a:ext cx="3287486" cy="923330"/>
          </a:xfrm>
          <a:prstGeom prst="rect">
            <a:avLst/>
          </a:prstGeom>
          <a:noFill/>
          <a:ln>
            <a:solidFill>
              <a:schemeClr val="accent1">
                <a:shade val="50000"/>
              </a:schemeClr>
            </a:solidFill>
          </a:ln>
        </p:spPr>
        <p:txBody>
          <a:bodyPr wrap="square">
            <a:spAutoFit/>
          </a:bodyPr>
          <a:lstStyle/>
          <a:p>
            <a:r>
              <a:rPr lang="en-US" altLang="zh-CN" dirty="0"/>
              <a:t>d</a:t>
            </a:r>
            <a:r>
              <a:rPr lang="zh-CN" altLang="en-US" dirty="0"/>
              <a:t>表示向量维度</a:t>
            </a:r>
          </a:p>
          <a:p>
            <a:r>
              <a:rPr lang="en-US" altLang="zh-CN" dirty="0"/>
              <a:t>k</a:t>
            </a:r>
            <a:r>
              <a:rPr lang="zh-CN" altLang="en-US" dirty="0"/>
              <a:t>表示向量或子向量的聚类数量</a:t>
            </a:r>
          </a:p>
          <a:p>
            <a:r>
              <a:rPr lang="en-US" altLang="zh-CN" dirty="0"/>
              <a:t>M</a:t>
            </a:r>
            <a:r>
              <a:rPr lang="zh-CN" altLang="en-US" dirty="0"/>
              <a:t>表示子向量的段数</a:t>
            </a: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单次距离计算开销</a:t>
            </a:r>
            <a:endParaRPr lang="zh-CN" altLang="en-US"/>
          </a:p>
        </p:txBody>
      </p:sp>
      <p:sp>
        <p:nvSpPr>
          <p:cNvPr id="3" name="内容占位符 2"/>
          <p:cNvSpPr>
            <a:spLocks noGrp="1"/>
          </p:cNvSpPr>
          <p:nvPr>
            <p:ph idx="1"/>
          </p:nvPr>
        </p:nvSpPr>
        <p:spPr/>
        <p:txBody>
          <a:bodyPr/>
          <a:lstStyle/>
          <a:p>
            <a:r>
              <a:rPr lang="zh-CN" altLang="en-US" dirty="0"/>
              <a:t>单码本量化：</a:t>
            </a:r>
            <a:r>
              <a:rPr lang="en-US" altLang="zh-CN" dirty="0">
                <a:sym typeface="+mn-ea"/>
              </a:rPr>
              <a:t>1</a:t>
            </a:r>
            <a:r>
              <a:rPr lang="zh-CN" altLang="en-US" dirty="0">
                <a:sym typeface="+mn-ea"/>
              </a:rPr>
              <a:t>次查表，</a:t>
            </a:r>
            <a:r>
              <a:rPr lang="en-US" altLang="zh-CN" dirty="0">
                <a:sym typeface="+mn-ea"/>
              </a:rPr>
              <a:t>1</a:t>
            </a:r>
            <a:r>
              <a:rPr lang="zh-CN" altLang="en-US" dirty="0">
                <a:sym typeface="+mn-ea"/>
              </a:rPr>
              <a:t>次加法</a:t>
            </a:r>
          </a:p>
          <a:p>
            <a:pPr marL="457200" lvl="1" indent="0">
              <a:buNone/>
            </a:pPr>
            <a:endParaRPr lang="zh-CN" altLang="en-US" dirty="0"/>
          </a:p>
          <a:p>
            <a:r>
              <a:rPr lang="zh-CN" altLang="en-US" dirty="0"/>
              <a:t>多码本量化：</a:t>
            </a:r>
            <a:r>
              <a:rPr lang="en-US" altLang="zh-CN" dirty="0">
                <a:sym typeface="+mn-ea"/>
              </a:rPr>
              <a:t>M</a:t>
            </a:r>
            <a:r>
              <a:rPr lang="zh-CN" altLang="en-US" dirty="0">
                <a:sym typeface="+mn-ea"/>
              </a:rPr>
              <a:t>次查表，</a:t>
            </a:r>
            <a:r>
              <a:rPr lang="en-US" altLang="zh-CN" dirty="0">
                <a:sym typeface="+mn-ea"/>
              </a:rPr>
              <a:t>M</a:t>
            </a:r>
            <a:r>
              <a:rPr lang="zh-CN" altLang="en-US" dirty="0">
                <a:sym typeface="+mn-ea"/>
              </a:rPr>
              <a:t>次加法</a:t>
            </a:r>
            <a:endParaRPr lang="en-US" altLang="zh-CN" dirty="0">
              <a:sym typeface="+mn-ea"/>
            </a:endParaRPr>
          </a:p>
          <a:p>
            <a:pPr lvl="1"/>
            <a:r>
              <a:rPr lang="zh-CN" altLang="en-US" dirty="0"/>
              <a:t>距离是可加的</a:t>
            </a:r>
            <a:endParaRPr lang="en-US" altLang="zh-CN" dirty="0"/>
          </a:p>
          <a:p>
            <a:pPr lvl="1"/>
            <a:r>
              <a:rPr lang="zh-CN" altLang="en-US" dirty="0"/>
              <a:t>时间复杂度高于单码本量化</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89</a:t>
            </a:fld>
            <a:endParaRPr lang="zh-CN" altLang="en-US"/>
          </a:p>
        </p:txBody>
      </p:sp>
      <p:pic>
        <p:nvPicPr>
          <p:cNvPr id="16" name="图片 15"/>
          <p:cNvPicPr>
            <a:picLocks noChangeAspect="1"/>
          </p:cNvPicPr>
          <p:nvPr/>
        </p:nvPicPr>
        <p:blipFill>
          <a:blip r:embed="rId3"/>
          <a:stretch>
            <a:fillRect/>
          </a:stretch>
        </p:blipFill>
        <p:spPr>
          <a:xfrm>
            <a:off x="1533207" y="3800951"/>
            <a:ext cx="5772785" cy="2448560"/>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向量嵌入的动机</a:t>
            </a:r>
          </a:p>
        </p:txBody>
      </p:sp>
      <p:sp>
        <p:nvSpPr>
          <p:cNvPr id="3" name="内容占位符 2"/>
          <p:cNvSpPr>
            <a:spLocks noGrp="1"/>
          </p:cNvSpPr>
          <p:nvPr>
            <p:ph idx="1"/>
          </p:nvPr>
        </p:nvSpPr>
        <p:spPr/>
        <p:txBody>
          <a:bodyPr/>
          <a:lstStyle/>
          <a:p>
            <a:r>
              <a:rPr lang="zh-CN" altLang="en-US"/>
              <a:t>中间表示：空间换时间</a:t>
            </a:r>
          </a:p>
          <a:p>
            <a:pPr lvl="1"/>
            <a:r>
              <a:rPr lang="zh-CN" altLang="en-US"/>
              <a:t>调用一次复杂函数，把结果存下来</a:t>
            </a:r>
          </a:p>
          <a:p>
            <a:pPr lvl="0"/>
            <a:r>
              <a:rPr lang="zh-CN" altLang="en-US">
                <a:sym typeface="+mn-ea"/>
              </a:rPr>
              <a:t>易于比较：向量具有</a:t>
            </a:r>
            <a:r>
              <a:rPr lang="zh-CN" altLang="en-US"/>
              <a:t>良好的算术性质</a:t>
            </a:r>
          </a:p>
        </p:txBody>
      </p:sp>
      <p:pic>
        <p:nvPicPr>
          <p:cNvPr id="4" name="图片 3"/>
          <p:cNvPicPr>
            <a:picLocks noChangeAspect="1"/>
          </p:cNvPicPr>
          <p:nvPr/>
        </p:nvPicPr>
        <p:blipFill>
          <a:blip r:embed="rId3"/>
          <a:stretch>
            <a:fillRect/>
          </a:stretch>
        </p:blipFill>
        <p:spPr>
          <a:xfrm>
            <a:off x="1689735" y="2961005"/>
            <a:ext cx="5764530" cy="3464560"/>
          </a:xfrm>
          <a:prstGeom prst="rect">
            <a:avLst/>
          </a:prstGeom>
        </p:spPr>
      </p:pic>
      <p:sp>
        <p:nvSpPr>
          <p:cNvPr id="5" name="灯片编号占位符 4"/>
          <p:cNvSpPr>
            <a:spLocks noGrp="1"/>
          </p:cNvSpPr>
          <p:nvPr>
            <p:ph type="sldNum" sz="quarter" idx="12"/>
          </p:nvPr>
        </p:nvSpPr>
        <p:spPr/>
        <p:txBody>
          <a:bodyPr/>
          <a:lstStyle/>
          <a:p>
            <a:fld id="{49AE70B2-8BF9-45C0-BB95-33D1B9D3A854}" type="slidenum">
              <a:rPr lang="zh-CN" altLang="en-US" smtClean="0"/>
              <a:t>9</a:t>
            </a:fld>
            <a:endParaRPr lang="zh-CN" altLang="en-US"/>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不同近似值的数量</a:t>
            </a:r>
            <a:endParaRPr lang="zh-CN" altLang="en-US"/>
          </a:p>
        </p:txBody>
      </p:sp>
      <p:sp>
        <p:nvSpPr>
          <p:cNvPr id="3" name="内容占位符 2"/>
          <p:cNvSpPr>
            <a:spLocks noGrp="1"/>
          </p:cNvSpPr>
          <p:nvPr>
            <p:ph idx="1"/>
          </p:nvPr>
        </p:nvSpPr>
        <p:spPr/>
        <p:txBody>
          <a:bodyPr/>
          <a:lstStyle/>
          <a:p>
            <a:r>
              <a:rPr lang="zh-CN" altLang="en-US" sz="2800" dirty="0">
                <a:sym typeface="+mn-ea"/>
              </a:rPr>
              <a:t>单码本量化：</a:t>
            </a:r>
            <a:r>
              <a:rPr lang="en-US" altLang="zh-CN" dirty="0">
                <a:sym typeface="+mn-ea"/>
              </a:rPr>
              <a:t>k</a:t>
            </a:r>
            <a:endParaRPr lang="en-US" altLang="zh-CN" dirty="0"/>
          </a:p>
          <a:p>
            <a:pPr lvl="1"/>
            <a:r>
              <a:rPr lang="zh-CN" altLang="en-US" sz="2400" dirty="0"/>
              <a:t>不同近似值的数量就是码本大小，为</a:t>
            </a:r>
            <a:r>
              <a:rPr lang="en-US" altLang="zh-CN" sz="2400" dirty="0"/>
              <a:t>k</a:t>
            </a:r>
            <a:endParaRPr lang="zh-CN" altLang="en-US" sz="2400" dirty="0"/>
          </a:p>
          <a:p>
            <a:endParaRPr lang="zh-CN" altLang="en-US" sz="2800" dirty="0">
              <a:sym typeface="+mn-ea"/>
            </a:endParaRPr>
          </a:p>
          <a:p>
            <a:r>
              <a:rPr lang="zh-CN" altLang="en-US" sz="2800" dirty="0">
                <a:sym typeface="+mn-ea"/>
              </a:rPr>
              <a:t>多码本量化：</a:t>
            </a:r>
            <a:r>
              <a:rPr lang="en-US" altLang="zh-CN" dirty="0">
                <a:sym typeface="+mn-ea"/>
              </a:rPr>
              <a:t>k</a:t>
            </a:r>
            <a:r>
              <a:rPr lang="zh-CN" altLang="en-US" dirty="0">
                <a:sym typeface="+mn-ea"/>
              </a:rPr>
              <a:t>’</a:t>
            </a:r>
            <a:r>
              <a:rPr lang="en-US" altLang="zh-CN" dirty="0">
                <a:sym typeface="+mn-ea"/>
              </a:rPr>
              <a:t>^M (</a:t>
            </a:r>
            <a:r>
              <a:rPr lang="zh-CN" altLang="en-US" b="0" i="0" u="none" strike="noStrike" dirty="0">
                <a:solidFill>
                  <a:srgbClr val="111111"/>
                </a:solidFill>
                <a:effectLst/>
                <a:latin typeface="system-ui"/>
              </a:rPr>
              <a:t>≈</a:t>
            </a:r>
            <a:r>
              <a:rPr lang="en-US" altLang="zh-CN" dirty="0">
                <a:sym typeface="+mn-ea"/>
              </a:rPr>
              <a:t>k)</a:t>
            </a:r>
          </a:p>
          <a:p>
            <a:pPr lvl="1"/>
            <a:r>
              <a:rPr lang="zh-CN" altLang="en-US" sz="2400" dirty="0">
                <a:sym typeface="+mn-ea"/>
              </a:rPr>
              <a:t>每个码本的大小为</a:t>
            </a:r>
            <a:r>
              <a:rPr lang="en-US" altLang="zh-CN" sz="2400" dirty="0">
                <a:sym typeface="+mn-ea"/>
              </a:rPr>
              <a:t>k</a:t>
            </a:r>
            <a:r>
              <a:rPr lang="zh-CN" altLang="en-US" dirty="0">
                <a:sym typeface="+mn-ea"/>
              </a:rPr>
              <a:t>’</a:t>
            </a:r>
            <a:r>
              <a:rPr lang="zh-CN" altLang="en-US" sz="2400" dirty="0">
                <a:sym typeface="+mn-ea"/>
              </a:rPr>
              <a:t>，一共</a:t>
            </a:r>
            <a:r>
              <a:rPr lang="en-US" altLang="zh-CN" sz="2400" dirty="0">
                <a:sym typeface="+mn-ea"/>
              </a:rPr>
              <a:t>M</a:t>
            </a:r>
            <a:r>
              <a:rPr lang="zh-CN" altLang="en-US" sz="2400" dirty="0">
                <a:sym typeface="+mn-ea"/>
              </a:rPr>
              <a:t>个码本，</a:t>
            </a:r>
            <a:r>
              <a:rPr lang="zh-CN" altLang="en-US" sz="2400" dirty="0">
                <a:solidFill>
                  <a:srgbClr val="C00000"/>
                </a:solidFill>
                <a:sym typeface="+mn-ea"/>
              </a:rPr>
              <a:t>对于最终拼接出的近似值</a:t>
            </a:r>
            <a:r>
              <a:rPr lang="zh-CN" altLang="en-US" sz="2400" dirty="0">
                <a:sym typeface="+mn-ea"/>
              </a:rPr>
              <a:t>，不同的近似值数量为</a:t>
            </a:r>
            <a:r>
              <a:rPr lang="en-US" altLang="zh-CN" dirty="0" err="1">
                <a:sym typeface="+mn-ea"/>
              </a:rPr>
              <a:t>k</a:t>
            </a:r>
            <a:r>
              <a:rPr lang="en-US" altLang="zh-CN" sz="2400" dirty="0" err="1">
                <a:sym typeface="+mn-ea"/>
              </a:rPr>
              <a:t>’</a:t>
            </a:r>
            <a:r>
              <a:rPr lang="en-US" altLang="zh-CN" dirty="0" err="1">
                <a:sym typeface="+mn-ea"/>
              </a:rPr>
              <a:t>^M</a:t>
            </a:r>
            <a:endParaRPr lang="en-US" altLang="zh-CN" dirty="0">
              <a:sym typeface="+mn-ea"/>
            </a:endParaRPr>
          </a:p>
          <a:p>
            <a:pPr lvl="1"/>
            <a:r>
              <a:rPr lang="zh-CN" altLang="en-US" sz="2400" dirty="0">
                <a:sym typeface="+mn-ea"/>
              </a:rPr>
              <a:t>例如</a:t>
            </a:r>
            <a:r>
              <a:rPr lang="en-US" altLang="zh-CN" sz="2400" dirty="0">
                <a:sym typeface="+mn-ea"/>
              </a:rPr>
              <a:t>k=2^64, k’=2^8, M=8</a:t>
            </a:r>
            <a:r>
              <a:rPr lang="zh-CN" altLang="en-US" sz="2400" dirty="0">
                <a:sym typeface="+mn-ea"/>
              </a:rPr>
              <a:t>，</a:t>
            </a:r>
            <a:r>
              <a:rPr lang="en-US" altLang="zh-CN" sz="2400" dirty="0" err="1">
                <a:sym typeface="+mn-ea"/>
              </a:rPr>
              <a:t>k’^M</a:t>
            </a:r>
            <a:r>
              <a:rPr lang="en-US" altLang="zh-CN" sz="2400" dirty="0">
                <a:sym typeface="+mn-ea"/>
              </a:rPr>
              <a:t> = 2^(8*8) = 2^64</a:t>
            </a:r>
          </a:p>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90</a:t>
            </a:fld>
            <a:endParaRPr lang="zh-CN" altLang="en-US"/>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小结：和单码本量化的对比</a:t>
            </a:r>
          </a:p>
        </p:txBody>
      </p:sp>
      <p:sp>
        <p:nvSpPr>
          <p:cNvPr id="3" name="内容占位符 2"/>
          <p:cNvSpPr>
            <a:spLocks noGrp="1"/>
          </p:cNvSpPr>
          <p:nvPr>
            <p:ph idx="1"/>
          </p:nvPr>
        </p:nvSpPr>
        <p:spPr/>
        <p:txBody>
          <a:bodyPr/>
          <a:lstStyle/>
          <a:p>
            <a:r>
              <a:rPr lang="zh-CN" altLang="en-US"/>
              <a:t>符号解释：</a:t>
            </a:r>
          </a:p>
          <a:p>
            <a:pPr lvl="1"/>
            <a:r>
              <a:rPr lang="en-US" altLang="zh-CN"/>
              <a:t>d</a:t>
            </a:r>
            <a:r>
              <a:rPr lang="zh-CN" altLang="en-US"/>
              <a:t>表示向量维度</a:t>
            </a:r>
          </a:p>
          <a:p>
            <a:pPr lvl="1"/>
            <a:r>
              <a:rPr lang="en-US" altLang="zh-CN"/>
              <a:t>k</a:t>
            </a:r>
            <a:r>
              <a:rPr lang="zh-CN" altLang="en-US"/>
              <a:t>表示向量或子向量的聚类数量</a:t>
            </a:r>
          </a:p>
          <a:p>
            <a:pPr lvl="1"/>
            <a:r>
              <a:rPr lang="en-US" altLang="zh-CN"/>
              <a:t>M</a:t>
            </a:r>
            <a:r>
              <a:rPr lang="zh-CN" altLang="en-US"/>
              <a:t>表示子向量的段数</a:t>
            </a:r>
          </a:p>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91</a:t>
            </a:fld>
            <a:endParaRPr lang="zh-CN" altLang="en-US"/>
          </a:p>
        </p:txBody>
      </p:sp>
      <p:graphicFrame>
        <p:nvGraphicFramePr>
          <p:cNvPr id="6" name="表格 5"/>
          <p:cNvGraphicFramePr/>
          <p:nvPr>
            <p:custDataLst>
              <p:tags r:id="rId2"/>
            </p:custDataLst>
            <p:extLst>
              <p:ext uri="{D42A27DB-BD31-4B8C-83A1-F6EECF244321}">
                <p14:modId xmlns:p14="http://schemas.microsoft.com/office/powerpoint/2010/main" val="2516574827"/>
              </p:ext>
            </p:extLst>
          </p:nvPr>
        </p:nvGraphicFramePr>
        <p:xfrm>
          <a:off x="700405" y="3342005"/>
          <a:ext cx="8119745" cy="2926080"/>
        </p:xfrm>
        <a:graphic>
          <a:graphicData uri="http://schemas.openxmlformats.org/drawingml/2006/table">
            <a:tbl>
              <a:tblPr firstRow="1" bandRow="1">
                <a:tableStyleId>{5C22544A-7EE6-4342-B048-85BDC9FD1C3A}</a:tableStyleId>
              </a:tblPr>
              <a:tblGrid>
                <a:gridCol w="1445895">
                  <a:extLst>
                    <a:ext uri="{9D8B030D-6E8A-4147-A177-3AD203B41FA5}">
                      <a16:colId xmlns:a16="http://schemas.microsoft.com/office/drawing/2014/main" val="20000"/>
                    </a:ext>
                  </a:extLst>
                </a:gridCol>
                <a:gridCol w="1189355">
                  <a:extLst>
                    <a:ext uri="{9D8B030D-6E8A-4147-A177-3AD203B41FA5}">
                      <a16:colId xmlns:a16="http://schemas.microsoft.com/office/drawing/2014/main" val="20001"/>
                    </a:ext>
                  </a:extLst>
                </a:gridCol>
                <a:gridCol w="2124075">
                  <a:extLst>
                    <a:ext uri="{9D8B030D-6E8A-4147-A177-3AD203B41FA5}">
                      <a16:colId xmlns:a16="http://schemas.microsoft.com/office/drawing/2014/main" val="20002"/>
                    </a:ext>
                  </a:extLst>
                </a:gridCol>
                <a:gridCol w="3360420">
                  <a:extLst>
                    <a:ext uri="{9D8B030D-6E8A-4147-A177-3AD203B41FA5}">
                      <a16:colId xmlns:a16="http://schemas.microsoft.com/office/drawing/2014/main" val="20003"/>
                    </a:ext>
                  </a:extLst>
                </a:gridCol>
              </a:tblGrid>
              <a:tr h="365760">
                <a:tc>
                  <a:txBody>
                    <a:bodyPr/>
                    <a:lstStyle/>
                    <a:p>
                      <a:pPr>
                        <a:buNone/>
                      </a:pPr>
                      <a:endParaRPr lang="en-US" altLang="zh-CN"/>
                    </a:p>
                  </a:txBody>
                  <a:tcPr/>
                </a:tc>
                <a:tc>
                  <a:txBody>
                    <a:bodyPr/>
                    <a:lstStyle/>
                    <a:p>
                      <a:pPr>
                        <a:buNone/>
                      </a:pPr>
                      <a:r>
                        <a:rPr lang="zh-CN" altLang="en-US"/>
                        <a:t>无量化</a:t>
                      </a:r>
                    </a:p>
                  </a:txBody>
                  <a:tcPr/>
                </a:tc>
                <a:tc>
                  <a:txBody>
                    <a:bodyPr/>
                    <a:lstStyle/>
                    <a:p>
                      <a:pPr>
                        <a:buNone/>
                      </a:pPr>
                      <a:r>
                        <a:rPr lang="zh-CN" altLang="en-US"/>
                        <a:t>单码本量化</a:t>
                      </a:r>
                    </a:p>
                  </a:txBody>
                  <a:tcPr/>
                </a:tc>
                <a:tc>
                  <a:txBody>
                    <a:bodyPr/>
                    <a:lstStyle/>
                    <a:p>
                      <a:pPr>
                        <a:buNone/>
                      </a:pPr>
                      <a:r>
                        <a:rPr lang="zh-CN" altLang="en-US"/>
                        <a:t>多码本量化（乘积量化为例）</a:t>
                      </a:r>
                    </a:p>
                  </a:txBody>
                  <a:tcPr/>
                </a:tc>
                <a:extLst>
                  <a:ext uri="{0D108BD9-81ED-4DB2-BD59-A6C34878D82A}">
                    <a16:rowId xmlns:a16="http://schemas.microsoft.com/office/drawing/2014/main" val="10000"/>
                  </a:ext>
                </a:extLst>
              </a:tr>
              <a:tr h="640080">
                <a:tc>
                  <a:txBody>
                    <a:bodyPr/>
                    <a:lstStyle/>
                    <a:p>
                      <a:pPr>
                        <a:buNone/>
                      </a:pPr>
                      <a:r>
                        <a:rPr lang="zh-CN" altLang="en-US"/>
                        <a:t>单个码字大小</a:t>
                      </a:r>
                    </a:p>
                  </a:txBody>
                  <a:tcPr/>
                </a:tc>
                <a:tc>
                  <a:txBody>
                    <a:bodyPr/>
                    <a:lstStyle/>
                    <a:p>
                      <a:pPr>
                        <a:buNone/>
                      </a:pPr>
                      <a:r>
                        <a:rPr lang="en-US" altLang="zh-CN"/>
                        <a:t>d</a:t>
                      </a:r>
                    </a:p>
                  </a:txBody>
                  <a:tcPr/>
                </a:tc>
                <a:tc>
                  <a:txBody>
                    <a:bodyPr/>
                    <a:lstStyle/>
                    <a:p>
                      <a:pPr>
                        <a:buNone/>
                      </a:pPr>
                      <a:r>
                        <a:rPr lang="en-US" altLang="zh-CN"/>
                        <a:t>log2(k)</a:t>
                      </a:r>
                    </a:p>
                  </a:txBody>
                  <a:tcPr/>
                </a:tc>
                <a:tc>
                  <a:txBody>
                    <a:bodyPr/>
                    <a:lstStyle/>
                    <a:p>
                      <a:pPr>
                        <a:buNone/>
                      </a:pPr>
                      <a:r>
                        <a:rPr lang="en-US" altLang="zh-CN" dirty="0">
                          <a:solidFill>
                            <a:srgbClr val="C00000"/>
                          </a:solidFill>
                        </a:rPr>
                        <a:t>M*</a:t>
                      </a:r>
                      <a:r>
                        <a:rPr lang="en-US" altLang="zh-CN" sz="1800" dirty="0">
                          <a:solidFill>
                            <a:srgbClr val="C00000"/>
                          </a:solidFill>
                          <a:sym typeface="+mn-ea"/>
                        </a:rPr>
                        <a:t>log2(k’)</a:t>
                      </a:r>
                      <a:endParaRPr lang="en-US" altLang="zh-CN" sz="1800" dirty="0">
                        <a:solidFill>
                          <a:srgbClr val="C00000"/>
                        </a:solidFill>
                      </a:endParaRPr>
                    </a:p>
                    <a:p>
                      <a:pPr>
                        <a:buNone/>
                      </a:pPr>
                      <a:endParaRPr lang="en-US" altLang="zh-CN" dirty="0"/>
                    </a:p>
                  </a:txBody>
                  <a:tcPr/>
                </a:tc>
                <a:extLst>
                  <a:ext uri="{0D108BD9-81ED-4DB2-BD59-A6C34878D82A}">
                    <a16:rowId xmlns:a16="http://schemas.microsoft.com/office/drawing/2014/main" val="10001"/>
                  </a:ext>
                </a:extLst>
              </a:tr>
              <a:tr h="640080">
                <a:tc>
                  <a:txBody>
                    <a:bodyPr/>
                    <a:lstStyle/>
                    <a:p>
                      <a:pPr>
                        <a:buNone/>
                      </a:pPr>
                      <a:r>
                        <a:rPr lang="zh-CN" altLang="en-US"/>
                        <a:t>码本大小</a:t>
                      </a:r>
                    </a:p>
                  </a:txBody>
                  <a:tcPr/>
                </a:tc>
                <a:tc>
                  <a:txBody>
                    <a:bodyPr/>
                    <a:lstStyle/>
                    <a:p>
                      <a:pPr>
                        <a:buNone/>
                      </a:pPr>
                      <a:r>
                        <a:rPr lang="en-US" altLang="zh-CN"/>
                        <a:t>N/A</a:t>
                      </a:r>
                    </a:p>
                  </a:txBody>
                  <a:tcPr/>
                </a:tc>
                <a:tc>
                  <a:txBody>
                    <a:bodyPr/>
                    <a:lstStyle/>
                    <a:p>
                      <a:pPr>
                        <a:buNone/>
                      </a:pPr>
                      <a:r>
                        <a:rPr lang="en-US" altLang="zh-CN" dirty="0"/>
                        <a:t>k*d</a:t>
                      </a:r>
                    </a:p>
                  </a:txBody>
                  <a:tcPr/>
                </a:tc>
                <a:tc>
                  <a:txBody>
                    <a:bodyPr/>
                    <a:lstStyle/>
                    <a:p>
                      <a:pPr>
                        <a:buNone/>
                      </a:pPr>
                      <a:r>
                        <a:rPr lang="en-US" altLang="zh-CN" sz="1800" dirty="0">
                          <a:solidFill>
                            <a:srgbClr val="C00000"/>
                          </a:solidFill>
                          <a:sym typeface="+mn-ea"/>
                        </a:rPr>
                        <a:t>k’*d</a:t>
                      </a:r>
                      <a:r>
                        <a:rPr lang="en-US" altLang="zh-CN" sz="1800" dirty="0">
                          <a:solidFill>
                            <a:schemeClr val="tx1"/>
                          </a:solidFill>
                          <a:sym typeface="+mn-ea"/>
                        </a:rPr>
                        <a:t>=M*</a:t>
                      </a:r>
                      <a:r>
                        <a:rPr lang="zh-CN" altLang="en-US" sz="1800" dirty="0">
                          <a:solidFill>
                            <a:schemeClr val="tx1"/>
                          </a:solidFill>
                          <a:sym typeface="+mn-ea"/>
                        </a:rPr>
                        <a:t>单个码本</a:t>
                      </a:r>
                      <a:r>
                        <a:rPr lang="en-US" altLang="zh-CN" sz="1800" dirty="0">
                          <a:solidFill>
                            <a:schemeClr val="tx1"/>
                          </a:solidFill>
                          <a:sym typeface="+mn-ea"/>
                        </a:rPr>
                        <a:t>=M*(d/M)*k’</a:t>
                      </a:r>
                      <a:endParaRPr lang="zh-CN" altLang="en-US" sz="1800" dirty="0">
                        <a:solidFill>
                          <a:schemeClr val="tx1"/>
                        </a:solidFill>
                        <a:sym typeface="+mn-ea"/>
                      </a:endParaRPr>
                    </a:p>
                  </a:txBody>
                  <a:tcPr/>
                </a:tc>
                <a:extLst>
                  <a:ext uri="{0D108BD9-81ED-4DB2-BD59-A6C34878D82A}">
                    <a16:rowId xmlns:a16="http://schemas.microsoft.com/office/drawing/2014/main" val="10002"/>
                  </a:ext>
                </a:extLst>
              </a:tr>
              <a:tr h="640080">
                <a:tc>
                  <a:txBody>
                    <a:bodyPr/>
                    <a:lstStyle/>
                    <a:p>
                      <a:pPr>
                        <a:buNone/>
                      </a:pPr>
                      <a:r>
                        <a:rPr lang="zh-CN" altLang="en-US"/>
                        <a:t>单次距离计算开销</a:t>
                      </a:r>
                    </a:p>
                  </a:txBody>
                  <a:tcPr/>
                </a:tc>
                <a:tc>
                  <a:txBody>
                    <a:bodyPr/>
                    <a:lstStyle/>
                    <a:p>
                      <a:pPr>
                        <a:buNone/>
                      </a:pPr>
                      <a:r>
                        <a:rPr lang="en-US" altLang="zh-CN"/>
                        <a:t>d</a:t>
                      </a:r>
                      <a:r>
                        <a:rPr lang="zh-CN" altLang="en-US"/>
                        <a:t>次乘加</a:t>
                      </a:r>
                    </a:p>
                  </a:txBody>
                  <a:tcPr/>
                </a:tc>
                <a:tc>
                  <a:txBody>
                    <a:bodyPr/>
                    <a:lstStyle/>
                    <a:p>
                      <a:pPr>
                        <a:buNone/>
                      </a:pPr>
                      <a:r>
                        <a:rPr lang="en-US" altLang="zh-CN" dirty="0">
                          <a:solidFill>
                            <a:srgbClr val="C00000"/>
                          </a:solidFill>
                        </a:rPr>
                        <a:t>1</a:t>
                      </a:r>
                      <a:r>
                        <a:rPr lang="zh-CN" altLang="en-US" dirty="0">
                          <a:solidFill>
                            <a:srgbClr val="C00000"/>
                          </a:solidFill>
                        </a:rPr>
                        <a:t>次查表，</a:t>
                      </a:r>
                      <a:r>
                        <a:rPr lang="en-US" altLang="zh-CN" dirty="0">
                          <a:solidFill>
                            <a:srgbClr val="C00000"/>
                          </a:solidFill>
                        </a:rPr>
                        <a:t>1</a:t>
                      </a:r>
                      <a:r>
                        <a:rPr lang="zh-CN" altLang="en-US" dirty="0">
                          <a:solidFill>
                            <a:srgbClr val="C00000"/>
                          </a:solidFill>
                        </a:rPr>
                        <a:t>次加法</a:t>
                      </a:r>
                    </a:p>
                  </a:txBody>
                  <a:tcPr/>
                </a:tc>
                <a:tc>
                  <a:txBody>
                    <a:bodyPr/>
                    <a:lstStyle/>
                    <a:p>
                      <a:pPr>
                        <a:buNone/>
                      </a:pPr>
                      <a:r>
                        <a:rPr lang="en-US" altLang="zh-CN"/>
                        <a:t>M</a:t>
                      </a:r>
                      <a:r>
                        <a:rPr lang="zh-CN" altLang="en-US"/>
                        <a:t>次查表，</a:t>
                      </a:r>
                      <a:r>
                        <a:rPr lang="en-US" altLang="zh-CN"/>
                        <a:t>M</a:t>
                      </a:r>
                      <a:r>
                        <a:rPr lang="zh-CN" altLang="en-US"/>
                        <a:t>次加法</a:t>
                      </a:r>
                    </a:p>
                  </a:txBody>
                  <a:tcPr/>
                </a:tc>
                <a:extLst>
                  <a:ext uri="{0D108BD9-81ED-4DB2-BD59-A6C34878D82A}">
                    <a16:rowId xmlns:a16="http://schemas.microsoft.com/office/drawing/2014/main" val="10003"/>
                  </a:ext>
                </a:extLst>
              </a:tr>
              <a:tr h="640080">
                <a:tc>
                  <a:txBody>
                    <a:bodyPr/>
                    <a:lstStyle/>
                    <a:p>
                      <a:pPr>
                        <a:buNone/>
                      </a:pPr>
                      <a:r>
                        <a:rPr lang="zh-CN" altLang="en-US" sz="1800">
                          <a:sym typeface="+mn-ea"/>
                        </a:rPr>
                        <a:t>不同近似值的数量</a:t>
                      </a:r>
                      <a:endParaRPr lang="zh-CN" altLang="en-US"/>
                    </a:p>
                  </a:txBody>
                  <a:tcPr/>
                </a:tc>
                <a:tc>
                  <a:txBody>
                    <a:bodyPr/>
                    <a:lstStyle/>
                    <a:p>
                      <a:pPr>
                        <a:buNone/>
                      </a:pPr>
                      <a:r>
                        <a:rPr lang="en-US" altLang="zh-CN"/>
                        <a:t>N/A</a:t>
                      </a:r>
                    </a:p>
                  </a:txBody>
                  <a:tcPr/>
                </a:tc>
                <a:tc>
                  <a:txBody>
                    <a:bodyPr/>
                    <a:lstStyle/>
                    <a:p>
                      <a:pPr>
                        <a:buNone/>
                      </a:pPr>
                      <a:r>
                        <a:rPr lang="en-US" altLang="zh-CN"/>
                        <a:t>k</a:t>
                      </a:r>
                    </a:p>
                  </a:txBody>
                  <a:tcPr/>
                </a:tc>
                <a:tc>
                  <a:txBody>
                    <a:bodyPr/>
                    <a:lstStyle/>
                    <a:p>
                      <a:pPr>
                        <a:buNone/>
                      </a:pPr>
                      <a:r>
                        <a:rPr lang="en-US" altLang="zh-CN" dirty="0" err="1"/>
                        <a:t>k</a:t>
                      </a:r>
                      <a:r>
                        <a:rPr lang="en-US" altLang="zh-CN" sz="1800" dirty="0" err="1">
                          <a:sym typeface="+mn-ea"/>
                        </a:rPr>
                        <a:t>’</a:t>
                      </a:r>
                      <a:r>
                        <a:rPr lang="en-US" altLang="zh-CN" dirty="0" err="1"/>
                        <a:t>^M</a:t>
                      </a:r>
                      <a:endParaRPr lang="en-US" altLang="zh-CN" dirty="0"/>
                    </a:p>
                  </a:txBody>
                  <a:tcPr/>
                </a:tc>
                <a:extLst>
                  <a:ext uri="{0D108BD9-81ED-4DB2-BD59-A6C34878D82A}">
                    <a16:rowId xmlns:a16="http://schemas.microsoft.com/office/drawing/2014/main" val="10004"/>
                  </a:ext>
                </a:extLst>
              </a:tr>
            </a:tbl>
          </a:graphicData>
        </a:graphic>
      </p:graphicFrame>
      <p:sp>
        <p:nvSpPr>
          <p:cNvPr id="7" name="文本框 6">
            <a:extLst>
              <a:ext uri="{FF2B5EF4-FFF2-40B4-BE49-F238E27FC236}">
                <a16:creationId xmlns:a16="http://schemas.microsoft.com/office/drawing/2014/main" id="{098A5910-6A07-9A3E-6CBC-C3E6A8ED3F3D}"/>
              </a:ext>
            </a:extLst>
          </p:cNvPr>
          <p:cNvSpPr txBox="1"/>
          <p:nvPr/>
        </p:nvSpPr>
        <p:spPr>
          <a:xfrm>
            <a:off x="5802086" y="2972673"/>
            <a:ext cx="4572000" cy="369332"/>
          </a:xfrm>
          <a:prstGeom prst="rect">
            <a:avLst/>
          </a:prstGeom>
          <a:noFill/>
        </p:spPr>
        <p:txBody>
          <a:bodyPr wrap="square">
            <a:spAutoFit/>
          </a:bodyPr>
          <a:lstStyle/>
          <a:p>
            <a:r>
              <a:rPr lang="zh-CN" altLang="en-US" dirty="0">
                <a:solidFill>
                  <a:srgbClr val="C00000"/>
                </a:solidFill>
              </a:rPr>
              <a:t>红色表示更好</a:t>
            </a: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段数</a:t>
            </a:r>
            <a:r>
              <a:rPr lang="en-US" altLang="zh-CN" dirty="0"/>
              <a:t>M</a:t>
            </a:r>
            <a:r>
              <a:rPr lang="zh-CN" altLang="en-US" dirty="0"/>
              <a:t>的影响</a:t>
            </a:r>
          </a:p>
        </p:txBody>
      </p:sp>
      <p:sp>
        <p:nvSpPr>
          <p:cNvPr id="3" name="内容占位符 2"/>
          <p:cNvSpPr>
            <a:spLocks noGrp="1"/>
          </p:cNvSpPr>
          <p:nvPr>
            <p:ph idx="1"/>
          </p:nvPr>
        </p:nvSpPr>
        <p:spPr>
          <a:xfrm>
            <a:off x="628650" y="1424940"/>
            <a:ext cx="4408170" cy="4752340"/>
          </a:xfrm>
        </p:spPr>
        <p:txBody>
          <a:bodyPr>
            <a:noAutofit/>
          </a:bodyPr>
          <a:lstStyle/>
          <a:p>
            <a:r>
              <a:rPr lang="zh-CN" altLang="en-US" dirty="0"/>
              <a:t>对于给定的码字大小</a:t>
            </a:r>
          </a:p>
          <a:p>
            <a:pPr lvl="1"/>
            <a:r>
              <a:rPr lang="zh-CN" altLang="en-US" dirty="0"/>
              <a:t>码字大小 = </a:t>
            </a:r>
            <a:r>
              <a:rPr lang="en-US" altLang="zh-CN" dirty="0"/>
              <a:t>M</a:t>
            </a:r>
            <a:r>
              <a:rPr lang="zh-CN" altLang="en-US" dirty="0"/>
              <a:t> * log2(k’)</a:t>
            </a:r>
            <a:endParaRPr lang="en-US" altLang="zh-CN" dirty="0"/>
          </a:p>
          <a:p>
            <a:pPr lvl="1"/>
            <a:endParaRPr lang="zh-CN" altLang="en-US" dirty="0"/>
          </a:p>
          <a:p>
            <a:r>
              <a:rPr lang="zh-CN" altLang="en-US" dirty="0"/>
              <a:t>设置更低的</a:t>
            </a:r>
            <a:r>
              <a:rPr lang="en-US" altLang="zh-CN" dirty="0"/>
              <a:t>M</a:t>
            </a:r>
            <a:endParaRPr lang="zh-CN" altLang="en-US" dirty="0"/>
          </a:p>
          <a:p>
            <a:pPr lvl="1"/>
            <a:r>
              <a:rPr lang="zh-CN" altLang="en-US" dirty="0"/>
              <a:t>更高的准确性</a:t>
            </a:r>
            <a:r>
              <a:rPr lang="zh-CN" altLang="en-US" dirty="0">
                <a:sym typeface="+mn-ea"/>
              </a:rPr>
              <a:t>（</a:t>
            </a:r>
            <a:r>
              <a:rPr lang="zh-CN" altLang="en-US" dirty="0">
                <a:solidFill>
                  <a:srgbClr val="C00000"/>
                </a:solidFill>
                <a:sym typeface="+mn-ea"/>
              </a:rPr>
              <a:t>右图红色箭头</a:t>
            </a:r>
            <a:r>
              <a:rPr lang="zh-CN" altLang="en-US" dirty="0">
                <a:sym typeface="+mn-ea"/>
              </a:rPr>
              <a:t>）</a:t>
            </a:r>
            <a:endParaRPr lang="zh-CN" altLang="en-US" dirty="0"/>
          </a:p>
          <a:p>
            <a:pPr lvl="1"/>
            <a:r>
              <a:rPr lang="zh-CN" altLang="en-US" dirty="0"/>
              <a:t>但是：更大的码本，空间开销更高，查表速度也会变慢</a:t>
            </a:r>
          </a:p>
          <a:p>
            <a:pPr lvl="1"/>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92</a:t>
            </a:fld>
            <a:endParaRPr lang="zh-CN" altLang="en-US"/>
          </a:p>
        </p:txBody>
      </p:sp>
      <p:pic>
        <p:nvPicPr>
          <p:cNvPr id="9" name="图片 8"/>
          <p:cNvPicPr>
            <a:picLocks noChangeAspect="1"/>
          </p:cNvPicPr>
          <p:nvPr/>
        </p:nvPicPr>
        <p:blipFill>
          <a:blip r:embed="rId3"/>
          <a:stretch>
            <a:fillRect/>
          </a:stretch>
        </p:blipFill>
        <p:spPr>
          <a:xfrm>
            <a:off x="4956175" y="2214245"/>
            <a:ext cx="4126230" cy="3272790"/>
          </a:xfrm>
          <a:prstGeom prst="rect">
            <a:avLst/>
          </a:prstGeom>
        </p:spPr>
      </p:pic>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段数</a:t>
            </a:r>
            <a:r>
              <a:rPr lang="en-US" altLang="zh-CN" dirty="0"/>
              <a:t>M</a:t>
            </a:r>
            <a:r>
              <a:rPr lang="zh-CN" altLang="en-US" dirty="0"/>
              <a:t>的影响</a:t>
            </a:r>
          </a:p>
        </p:txBody>
      </p:sp>
      <p:sp>
        <p:nvSpPr>
          <p:cNvPr id="3" name="内容占位符 2"/>
          <p:cNvSpPr>
            <a:spLocks noGrp="1"/>
          </p:cNvSpPr>
          <p:nvPr>
            <p:ph idx="1"/>
          </p:nvPr>
        </p:nvSpPr>
        <p:spPr>
          <a:xfrm>
            <a:off x="628650" y="1424940"/>
            <a:ext cx="7886065" cy="2504803"/>
          </a:xfrm>
        </p:spPr>
        <p:txBody>
          <a:bodyPr>
            <a:noAutofit/>
          </a:bodyPr>
          <a:lstStyle/>
          <a:p>
            <a:r>
              <a:rPr lang="zh-CN" altLang="en-US" dirty="0"/>
              <a:t>极端情况：</a:t>
            </a:r>
          </a:p>
          <a:p>
            <a:pPr lvl="1"/>
            <a:r>
              <a:rPr lang="en-US" altLang="zh-CN" dirty="0"/>
              <a:t>M</a:t>
            </a:r>
            <a:r>
              <a:rPr lang="zh-CN" altLang="en-US" dirty="0"/>
              <a:t>=1 → 完整的k-means</a:t>
            </a:r>
          </a:p>
          <a:p>
            <a:pPr lvl="1"/>
            <a:r>
              <a:rPr lang="zh-CN" altLang="en-US" dirty="0"/>
              <a:t>k=</a:t>
            </a:r>
            <a:r>
              <a:rPr lang="en-US" altLang="zh-CN" dirty="0"/>
              <a:t>2</a:t>
            </a:r>
            <a:r>
              <a:rPr lang="zh-CN" altLang="en-US" dirty="0"/>
              <a:t> → 二进制向量</a:t>
            </a:r>
          </a:p>
          <a:p>
            <a:pPr lvl="1"/>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93</a:t>
            </a:fld>
            <a:endParaRPr lang="zh-CN" altLang="en-US"/>
          </a:p>
        </p:txBody>
      </p:sp>
      <p:sp>
        <p:nvSpPr>
          <p:cNvPr id="4" name="文本框 3">
            <a:extLst>
              <a:ext uri="{FF2B5EF4-FFF2-40B4-BE49-F238E27FC236}">
                <a16:creationId xmlns:a16="http://schemas.microsoft.com/office/drawing/2014/main" id="{A53C4C5D-5B0A-3E92-E8F2-C61C63C2A47B}"/>
              </a:ext>
            </a:extLst>
          </p:cNvPr>
          <p:cNvSpPr txBox="1"/>
          <p:nvPr/>
        </p:nvSpPr>
        <p:spPr>
          <a:xfrm>
            <a:off x="2656114" y="4971394"/>
            <a:ext cx="3287486" cy="923330"/>
          </a:xfrm>
          <a:prstGeom prst="rect">
            <a:avLst/>
          </a:prstGeom>
          <a:noFill/>
          <a:ln>
            <a:solidFill>
              <a:schemeClr val="accent1">
                <a:shade val="50000"/>
              </a:schemeClr>
            </a:solidFill>
          </a:ln>
        </p:spPr>
        <p:txBody>
          <a:bodyPr wrap="square">
            <a:spAutoFit/>
          </a:bodyPr>
          <a:lstStyle/>
          <a:p>
            <a:r>
              <a:rPr lang="en-US" altLang="zh-CN" dirty="0"/>
              <a:t>d</a:t>
            </a:r>
            <a:r>
              <a:rPr lang="zh-CN" altLang="en-US" dirty="0"/>
              <a:t>表示向量维度</a:t>
            </a:r>
          </a:p>
          <a:p>
            <a:r>
              <a:rPr lang="en-US" altLang="zh-CN" dirty="0"/>
              <a:t>k</a:t>
            </a:r>
            <a:r>
              <a:rPr lang="zh-CN" altLang="en-US" dirty="0"/>
              <a:t>表示向量或子向量的聚类数量</a:t>
            </a:r>
          </a:p>
          <a:p>
            <a:r>
              <a:rPr lang="en-US" altLang="zh-CN" dirty="0"/>
              <a:t>M</a:t>
            </a:r>
            <a:r>
              <a:rPr lang="zh-CN" altLang="en-US" dirty="0"/>
              <a:t>表示子向量的段数</a:t>
            </a: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标量量化</a:t>
            </a:r>
            <a:endParaRPr lang="zh-CN" altLang="en-US"/>
          </a:p>
        </p:txBody>
      </p:sp>
      <p:sp>
        <p:nvSpPr>
          <p:cNvPr id="3" name="内容占位符 2"/>
          <p:cNvSpPr>
            <a:spLocks noGrp="1"/>
          </p:cNvSpPr>
          <p:nvPr>
            <p:ph idx="1"/>
          </p:nvPr>
        </p:nvSpPr>
        <p:spPr/>
        <p:txBody>
          <a:bodyPr>
            <a:normAutofit/>
          </a:bodyPr>
          <a:lstStyle/>
          <a:p>
            <a:r>
              <a:rPr lang="zh-CN" altLang="en-US" dirty="0"/>
              <a:t>均匀标量量化</a:t>
            </a:r>
          </a:p>
          <a:p>
            <a:pPr lvl="1"/>
            <a:r>
              <a:rPr lang="zh-CN" altLang="en-US" dirty="0"/>
              <a:t>将每个维度映射到int8（或int4…）</a:t>
            </a:r>
          </a:p>
          <a:p>
            <a:r>
              <a:rPr lang="zh-CN" altLang="en-US" dirty="0"/>
              <a:t>适用于中等程度的压缩</a:t>
            </a:r>
          </a:p>
          <a:p>
            <a:pPr lvl="1"/>
            <a:r>
              <a:rPr lang="zh-CN" altLang="en-US" dirty="0"/>
              <a:t>Float32 → int8或int4（4倍到8倍压缩）</a:t>
            </a:r>
          </a:p>
          <a:p>
            <a:r>
              <a:rPr lang="zh-CN" altLang="en-US" dirty="0"/>
              <a:t>快速且准确</a:t>
            </a:r>
          </a:p>
          <a:p>
            <a:r>
              <a:rPr lang="zh-CN" altLang="en-US" dirty="0"/>
              <a:t>PQ的特殊情况</a:t>
            </a:r>
          </a:p>
          <a:p>
            <a:pPr lvl="1"/>
            <a:r>
              <a:rPr lang="zh-CN" altLang="en-US" dirty="0"/>
              <a:t>每个量化器对应1维</a:t>
            </a:r>
          </a:p>
          <a:p>
            <a:pPr lvl="1"/>
            <a:r>
              <a:rPr lang="zh-CN" altLang="en-US" dirty="0"/>
              <a:t>均匀的质心</a:t>
            </a:r>
          </a:p>
          <a:p>
            <a:r>
              <a:rPr lang="zh-CN" altLang="en-US" dirty="0"/>
              <a:t>注意维度不平衡的情况</a:t>
            </a:r>
          </a:p>
          <a:p>
            <a:pPr lvl="1"/>
            <a:r>
              <a:rPr lang="zh-CN" altLang="en-US" dirty="0"/>
              <a:t>挑选重要的维度 </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94</a:t>
            </a:fld>
            <a:endParaRPr lang="zh-CN" altLang="en-US"/>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chor="ctr" anchorCtr="0">
            <a:normAutofit/>
          </a:bodyPr>
          <a:lstStyle/>
          <a:p>
            <a:pPr marL="0" indent="0" algn="ctr">
              <a:buNone/>
            </a:pPr>
            <a:r>
              <a:rPr sz="4400" dirty="0"/>
              <a:t>IVFPQ</a:t>
            </a:r>
          </a:p>
        </p:txBody>
      </p:sp>
      <p:sp>
        <p:nvSpPr>
          <p:cNvPr id="4" name="标题 3"/>
          <p:cNvSpPr>
            <a:spLocks noGrp="1"/>
          </p:cNvSpPr>
          <p:nvPr>
            <p:ph type="title"/>
          </p:nvPr>
        </p:nvSpPr>
        <p:spPr/>
        <p:txBody>
          <a:bodyPr/>
          <a:lstStyle/>
          <a:p>
            <a:r>
              <a:rPr lang="en-US" altLang="zh-CN" dirty="0">
                <a:solidFill>
                  <a:schemeClr val="tx1"/>
                </a:solidFill>
                <a:sym typeface="+mn-ea"/>
              </a:rPr>
              <a:t>2.1 </a:t>
            </a:r>
            <a:r>
              <a:rPr lang="zh-CN" altLang="en-US" dirty="0">
                <a:solidFill>
                  <a:schemeClr val="tx1"/>
                </a:solidFill>
                <a:sym typeface="+mn-ea"/>
              </a:rPr>
              <a:t>基于聚类的索引</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95</a:t>
            </a:fld>
            <a:endParaRPr lang="zh-CN" altLang="en-US"/>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回顾聚类索引</a:t>
            </a:r>
            <a:endParaRPr lang="zh-CN" altLang="en-US"/>
          </a:p>
        </p:txBody>
      </p:sp>
      <p:sp>
        <p:nvSpPr>
          <p:cNvPr id="3" name="内容占位符 2"/>
          <p:cNvSpPr>
            <a:spLocks noGrp="1"/>
          </p:cNvSpPr>
          <p:nvPr>
            <p:ph idx="1"/>
          </p:nvPr>
        </p:nvSpPr>
        <p:spPr/>
        <p:txBody>
          <a:bodyPr/>
          <a:lstStyle/>
          <a:p>
            <a:pPr lvl="0">
              <a:lnSpc>
                <a:spcPct val="140000"/>
              </a:lnSpc>
            </a:pPr>
            <a:r>
              <a:rPr lang="zh-CN" altLang="en-US" sz="2800" dirty="0"/>
              <a:t>聚类索引的存储结构为</a:t>
            </a:r>
            <a:r>
              <a:rPr lang="en-US" altLang="zh-CN" sz="2800" dirty="0"/>
              <a:t>IVF</a:t>
            </a:r>
            <a:r>
              <a:rPr lang="zh-CN" altLang="en-US" dirty="0">
                <a:sym typeface="+mn-ea"/>
              </a:rPr>
              <a:t>（Inverted File、倒排文件），由两部分组成：</a:t>
            </a:r>
          </a:p>
          <a:p>
            <a:pPr lvl="1">
              <a:lnSpc>
                <a:spcPct val="140000"/>
              </a:lnSpc>
            </a:pPr>
            <a:r>
              <a:rPr lang="en-US" altLang="zh-CN" dirty="0">
                <a:sym typeface="+mn-ea"/>
              </a:rPr>
              <a:t>1</a:t>
            </a:r>
            <a:r>
              <a:rPr lang="zh-CN" altLang="en-US" dirty="0">
                <a:sym typeface="+mn-ea"/>
              </a:rPr>
              <a:t>）每个聚类的质心，这是1个</a:t>
            </a:r>
            <a:r>
              <a:rPr lang="en-US" altLang="zh-CN" dirty="0">
                <a:sym typeface="+mn-ea"/>
              </a:rPr>
              <a:t>d</a:t>
            </a:r>
            <a:r>
              <a:rPr lang="zh-CN" altLang="en-US" dirty="0">
                <a:sym typeface="+mn-ea"/>
              </a:rPr>
              <a:t>维向量</a:t>
            </a:r>
          </a:p>
          <a:p>
            <a:pPr lvl="1">
              <a:lnSpc>
                <a:spcPct val="140000"/>
              </a:lnSpc>
            </a:pPr>
            <a:r>
              <a:rPr lang="en-US" altLang="zh-CN" dirty="0">
                <a:sym typeface="+mn-ea"/>
              </a:rPr>
              <a:t>2</a:t>
            </a:r>
            <a:r>
              <a:rPr lang="zh-CN" altLang="en-US" dirty="0">
                <a:sym typeface="+mn-ea"/>
              </a:rPr>
              <a:t>）每个聚类对应1个倒排列表，存储了属于该聚类的向量</a:t>
            </a:r>
            <a:r>
              <a:rPr lang="en-US" altLang="zh-CN" dirty="0">
                <a:sym typeface="+mn-ea"/>
              </a:rPr>
              <a:t>id</a:t>
            </a:r>
            <a:r>
              <a:rPr lang="zh-CN" altLang="en-US" dirty="0">
                <a:sym typeface="+mn-ea"/>
              </a:rPr>
              <a:t>和原始向量</a:t>
            </a:r>
            <a:endParaRPr lang="en-US" altLang="zh-CN" dirty="0">
              <a:sym typeface="+mn-ea"/>
            </a:endParaRPr>
          </a:p>
          <a:p>
            <a:pPr lvl="1">
              <a:lnSpc>
                <a:spcPct val="140000"/>
              </a:lnSpc>
            </a:pPr>
            <a:endParaRPr lang="en-US" altLang="zh-CN"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96</a:t>
            </a:fld>
            <a:endParaRPr lang="zh-CN" altLang="en-US"/>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回顾聚类索引</a:t>
            </a: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97</a:t>
            </a:fld>
            <a:endParaRPr lang="zh-CN" altLang="en-US"/>
          </a:p>
        </p:txBody>
      </p:sp>
      <p:pic>
        <p:nvPicPr>
          <p:cNvPr id="10" name="图片 9"/>
          <p:cNvPicPr>
            <a:picLocks noChangeAspect="1"/>
          </p:cNvPicPr>
          <p:nvPr/>
        </p:nvPicPr>
        <p:blipFill>
          <a:blip r:embed="rId3"/>
          <a:stretch>
            <a:fillRect/>
          </a:stretch>
        </p:blipFill>
        <p:spPr>
          <a:xfrm>
            <a:off x="786765" y="1480820"/>
            <a:ext cx="7728585" cy="4739640"/>
          </a:xfrm>
          <a:prstGeom prst="rect">
            <a:avLst/>
          </a:prstGeom>
        </p:spPr>
      </p:pic>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回顾聚类索引</a:t>
            </a:r>
          </a:p>
        </p:txBody>
      </p:sp>
      <p:sp>
        <p:nvSpPr>
          <p:cNvPr id="3" name="内容占位符 2"/>
          <p:cNvSpPr>
            <a:spLocks noGrp="1"/>
          </p:cNvSpPr>
          <p:nvPr>
            <p:ph idx="1"/>
          </p:nvPr>
        </p:nvSpPr>
        <p:spPr>
          <a:xfrm>
            <a:off x="628650" y="1424940"/>
            <a:ext cx="7887335" cy="4752340"/>
          </a:xfrm>
        </p:spPr>
        <p:txBody>
          <a:bodyPr/>
          <a:lstStyle/>
          <a:p>
            <a:r>
              <a:rPr lang="zh-CN" altLang="en-US"/>
              <a:t>暴力搜索</a:t>
            </a:r>
          </a:p>
          <a:p>
            <a:pPr lvl="1"/>
            <a:r>
              <a:rPr lang="zh-CN" altLang="en-US">
                <a:sym typeface="+mn-ea"/>
              </a:rPr>
              <a:t>空间复杂度为O(n</a:t>
            </a:r>
            <a:r>
              <a:rPr lang="en-US" altLang="zh-CN">
                <a:sym typeface="+mn-ea"/>
              </a:rPr>
              <a:t>*d</a:t>
            </a:r>
            <a:r>
              <a:rPr lang="zh-CN" altLang="en-US">
                <a:sym typeface="+mn-ea"/>
              </a:rPr>
              <a:t>)</a:t>
            </a:r>
            <a:endParaRPr lang="zh-CN" altLang="en-US"/>
          </a:p>
          <a:p>
            <a:pPr lvl="1"/>
            <a:r>
              <a:rPr lang="zh-CN" altLang="en-US">
                <a:sym typeface="+mn-ea"/>
              </a:rPr>
              <a:t>时间复杂度为</a:t>
            </a:r>
            <a:r>
              <a:rPr lang="en-US" altLang="zh-CN">
                <a:sym typeface="+mn-ea"/>
              </a:rPr>
              <a:t>O(n*d)</a:t>
            </a:r>
            <a:endParaRPr lang="zh-CN" altLang="en-US"/>
          </a:p>
          <a:p>
            <a:r>
              <a:rPr lang="zh-CN" altLang="en-US"/>
              <a:t>聚类索引</a:t>
            </a:r>
          </a:p>
          <a:p>
            <a:pPr lvl="1"/>
            <a:r>
              <a:rPr lang="zh-CN" altLang="en-US">
                <a:sym typeface="+mn-ea"/>
              </a:rPr>
              <a:t>空间复杂度为O(n</a:t>
            </a:r>
            <a:r>
              <a:rPr lang="en-US" altLang="zh-CN">
                <a:sym typeface="+mn-ea"/>
              </a:rPr>
              <a:t>*d</a:t>
            </a:r>
            <a:r>
              <a:rPr lang="zh-CN" altLang="en-US">
                <a:sym typeface="+mn-ea"/>
              </a:rPr>
              <a:t>)</a:t>
            </a:r>
            <a:endParaRPr lang="zh-CN" altLang="en-US"/>
          </a:p>
          <a:p>
            <a:pPr lvl="1"/>
            <a:r>
              <a:rPr lang="zh-CN" altLang="en-US">
                <a:sym typeface="+mn-ea"/>
              </a:rPr>
              <a:t>时间复杂度为</a:t>
            </a:r>
            <a:r>
              <a:rPr lang="en-US" altLang="zh-CN">
                <a:sym typeface="+mn-ea"/>
              </a:rPr>
              <a:t>O(d*(nlist+n*nprobe/nlist))</a:t>
            </a:r>
          </a:p>
          <a:p>
            <a:pPr lvl="0"/>
            <a:r>
              <a:rPr lang="zh-CN" altLang="en-US" sz="2800">
                <a:sym typeface="+mn-ea"/>
              </a:rPr>
              <a:t>结论：聚类索引相较于暴力搜索，时间复杂度降低了，但是空间复杂度没有变化</a:t>
            </a:r>
          </a:p>
          <a:p>
            <a:pPr lvl="0"/>
            <a:r>
              <a:rPr lang="zh-CN" altLang="en-US" sz="2800">
                <a:solidFill>
                  <a:srgbClr val="C00000"/>
                </a:solidFill>
                <a:sym typeface="+mn-ea"/>
              </a:rPr>
              <a:t>下一步：引入向量量化，去降低空间复杂度</a:t>
            </a:r>
            <a:endParaRPr lang="en-US" altLang="zh-CN">
              <a:solidFill>
                <a:srgbClr val="C00000"/>
              </a:solidFill>
            </a:endParaRPr>
          </a:p>
          <a:p>
            <a:pPr lvl="1"/>
            <a:endParaRPr lang="en-US" altLang="zh-CN">
              <a:solidFill>
                <a:srgbClr val="C00000"/>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t>98</a:t>
            </a:fld>
            <a:endParaRPr lang="zh-CN" altLang="en-US"/>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引入乘积量化</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t>99</a:t>
            </a:fld>
            <a:endParaRPr lang="zh-CN" altLang="en-US"/>
          </a:p>
        </p:txBody>
      </p:sp>
      <p:pic>
        <p:nvPicPr>
          <p:cNvPr id="13" name="图片 12"/>
          <p:cNvPicPr>
            <a:picLocks noChangeAspect="1"/>
          </p:cNvPicPr>
          <p:nvPr/>
        </p:nvPicPr>
        <p:blipFill>
          <a:blip r:embed="rId3"/>
          <a:stretch>
            <a:fillRect/>
          </a:stretch>
        </p:blipFill>
        <p:spPr>
          <a:xfrm>
            <a:off x="628650" y="1540510"/>
            <a:ext cx="7910195" cy="4901565"/>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NlZGNhZTUzMmE4YTNjNDk2MzBmYjk3ZmE2OTYzNT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TABLE_ENDDRAG_ORIGIN_RECT" val="639*187"/>
  <p:tag name="TABLE_ENDDRAG_RECT" val="55*178*639*187"/>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448</TotalTime>
  <Words>9902</Words>
  <Application>Microsoft Macintosh PowerPoint</Application>
  <PresentationFormat>全屏显示(4:3)</PresentationFormat>
  <Paragraphs>1353</Paragraphs>
  <Slides>207</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207</vt:i4>
      </vt:variant>
    </vt:vector>
  </HeadingPairs>
  <TitlesOfParts>
    <vt:vector size="217" baseType="lpstr">
      <vt:lpstr>-apple-system</vt:lpstr>
      <vt:lpstr>等线</vt:lpstr>
      <vt:lpstr>等线 Light</vt:lpstr>
      <vt:lpstr>system-ui</vt:lpstr>
      <vt:lpstr>Arial</vt:lpstr>
      <vt:lpstr>Calibri</vt:lpstr>
      <vt:lpstr>Cambria Math</vt:lpstr>
      <vt:lpstr>Times New Roman</vt:lpstr>
      <vt:lpstr>Wingdings</vt:lpstr>
      <vt:lpstr>WPS</vt:lpstr>
      <vt:lpstr>智能计算系统：向量数据库</vt:lpstr>
      <vt:lpstr>RAG</vt:lpstr>
      <vt:lpstr>目录</vt:lpstr>
      <vt:lpstr>1、引言</vt:lpstr>
      <vt:lpstr>1.1 向量检索的基本概念</vt:lpstr>
      <vt:lpstr>两张图片的相似度</vt:lpstr>
      <vt:lpstr>局限性</vt:lpstr>
      <vt:lpstr>1.1 向量检索的基本概念</vt:lpstr>
      <vt:lpstr>向量嵌入的动机</vt:lpstr>
      <vt:lpstr>向量嵌入</vt:lpstr>
      <vt:lpstr>什么是向量</vt:lpstr>
      <vt:lpstr>向量嵌入的例子</vt:lpstr>
      <vt:lpstr>向量提取和向量索引</vt:lpstr>
      <vt:lpstr>向量检索</vt:lpstr>
      <vt:lpstr>向量检索</vt:lpstr>
      <vt:lpstr>向量检索系统的应用</vt:lpstr>
      <vt:lpstr>1.1 向量检索的基本概念</vt:lpstr>
      <vt:lpstr>向量距离</vt:lpstr>
      <vt:lpstr>二维中的向量距离</vt:lpstr>
      <vt:lpstr>答案</vt:lpstr>
      <vt:lpstr>距离和度量空间</vt:lpstr>
      <vt:lpstr>内积</vt:lpstr>
      <vt:lpstr>余弦相似度</vt:lpstr>
      <vt:lpstr>汉明距离</vt:lpstr>
      <vt:lpstr>Jaccard相似度</vt:lpstr>
      <vt:lpstr>不同指标之间的关系</vt:lpstr>
      <vt:lpstr>1.1 向量检索的基本概念</vt:lpstr>
      <vt:lpstr>一对多比较</vt:lpstr>
      <vt:lpstr>向量检索类型</vt:lpstr>
      <vt:lpstr>准确性指标</vt:lpstr>
      <vt:lpstr>端到端准确性指标</vt:lpstr>
      <vt:lpstr>暴力向量检索</vt:lpstr>
      <vt:lpstr>python编程作业</vt:lpstr>
      <vt:lpstr>向量检索的衡量维度</vt:lpstr>
      <vt:lpstr>tradeoff</vt:lpstr>
      <vt:lpstr>1、引言</vt:lpstr>
      <vt:lpstr>1.2 向量检索的发展历史</vt:lpstr>
      <vt:lpstr>技术受限</vt:lpstr>
      <vt:lpstr>1.2 向量检索的发展历史</vt:lpstr>
      <vt:lpstr>大语言模型需求</vt:lpstr>
      <vt:lpstr>海量非结构化数据</vt:lpstr>
      <vt:lpstr>引言</vt:lpstr>
      <vt:lpstr>传统向量检索应用场景</vt:lpstr>
      <vt:lpstr>结合大模型的应用场景</vt:lpstr>
      <vt:lpstr>目录</vt:lpstr>
      <vt:lpstr>2、向量索引</vt:lpstr>
      <vt:lpstr>2.1 基于聚类的索引</vt:lpstr>
      <vt:lpstr>暴力搜索</vt:lpstr>
      <vt:lpstr>暴力搜索的缺点</vt:lpstr>
      <vt:lpstr>2.1 基于聚类的索引</vt:lpstr>
      <vt:lpstr>定义</vt:lpstr>
      <vt:lpstr>k-means聚类算法</vt:lpstr>
      <vt:lpstr>2.1 基于聚类的索引</vt:lpstr>
      <vt:lpstr>聚类索引基本思想</vt:lpstr>
      <vt:lpstr>查询过程</vt:lpstr>
      <vt:lpstr>复杂度分析</vt:lpstr>
      <vt:lpstr>时间复杂度</vt:lpstr>
      <vt:lpstr>nlist如何选择？</vt:lpstr>
      <vt:lpstr>答案</vt:lpstr>
      <vt:lpstr>暴力搜索和聚类索引对比</vt:lpstr>
      <vt:lpstr>2.1 基于聚类的索引</vt:lpstr>
      <vt:lpstr>聚类在量化中的作用</vt:lpstr>
      <vt:lpstr>码本</vt:lpstr>
      <vt:lpstr>码本小结</vt:lpstr>
      <vt:lpstr>向量量化定义</vt:lpstr>
      <vt:lpstr>向量重建定义</vt:lpstr>
      <vt:lpstr>完整过程</vt:lpstr>
      <vt:lpstr>评估量化质量</vt:lpstr>
      <vt:lpstr>对称与非对称比较</vt:lpstr>
      <vt:lpstr>对称与非对称比较</vt:lpstr>
      <vt:lpstr>量化本质</vt:lpstr>
      <vt:lpstr>使用查找表进行距离计算</vt:lpstr>
      <vt:lpstr>查找表代替距离计算的练习</vt:lpstr>
      <vt:lpstr>答案</vt:lpstr>
      <vt:lpstr>单码本量化的缺点</vt:lpstr>
      <vt:lpstr>2.1 基于聚类的索引</vt:lpstr>
      <vt:lpstr>经典算法：乘积量化</vt:lpstr>
      <vt:lpstr>1）多码本生成过程</vt:lpstr>
      <vt:lpstr>1）多码本生成过程</vt:lpstr>
      <vt:lpstr>2）多码本量化过程</vt:lpstr>
      <vt:lpstr>3）多码本重建过程</vt:lpstr>
      <vt:lpstr>3）多码本重建过程</vt:lpstr>
      <vt:lpstr>使用查找表进行距离计算</vt:lpstr>
      <vt:lpstr>乘积量化总结</vt:lpstr>
      <vt:lpstr>回顾单码本量化的缺点</vt:lpstr>
      <vt:lpstr>和单码本量化的对比</vt:lpstr>
      <vt:lpstr>单个码字大小</vt:lpstr>
      <vt:lpstr>码本大小（空间复杂度）</vt:lpstr>
      <vt:lpstr>单次距离计算开销</vt:lpstr>
      <vt:lpstr>不同近似值的数量</vt:lpstr>
      <vt:lpstr>小结：和单码本量化的对比</vt:lpstr>
      <vt:lpstr>段数M的影响</vt:lpstr>
      <vt:lpstr>段数M的影响</vt:lpstr>
      <vt:lpstr>标量量化</vt:lpstr>
      <vt:lpstr>2.1 基于聚类的索引</vt:lpstr>
      <vt:lpstr>回顾聚类索引</vt:lpstr>
      <vt:lpstr>回顾聚类索引</vt:lpstr>
      <vt:lpstr>回顾聚类索引</vt:lpstr>
      <vt:lpstr>引入乘积量化</vt:lpstr>
      <vt:lpstr>复杂度对比</vt:lpstr>
      <vt:lpstr>空间复杂度</vt:lpstr>
      <vt:lpstr>时间复杂度</vt:lpstr>
      <vt:lpstr>IVFPQ是许多实现的基础</vt:lpstr>
      <vt:lpstr>SIMD加速</vt:lpstr>
      <vt:lpstr>GPU加速</vt:lpstr>
      <vt:lpstr>结论</vt:lpstr>
      <vt:lpstr>2、向量索引</vt:lpstr>
      <vt:lpstr>2.2 基于图的索引</vt:lpstr>
      <vt:lpstr>图索引的数据结构</vt:lpstr>
      <vt:lpstr>查询路径（简化版）</vt:lpstr>
      <vt:lpstr>查询路径（集束搜索）</vt:lpstr>
      <vt:lpstr>图构建的目标</vt:lpstr>
      <vt:lpstr>2.2 基于图的索引</vt:lpstr>
      <vt:lpstr>Navigable Small World (NSW) </vt:lpstr>
      <vt:lpstr>Navigable Small World (NSW) </vt:lpstr>
      <vt:lpstr>2.2 基于图的索引</vt:lpstr>
      <vt:lpstr>Hierarchnical NSW</vt:lpstr>
      <vt:lpstr>与NSW的不同之处</vt:lpstr>
      <vt:lpstr>概率分层的好处</vt:lpstr>
      <vt:lpstr>概率分层的实现</vt:lpstr>
      <vt:lpstr>概率分层（简化例子）</vt:lpstr>
      <vt:lpstr>度数约束</vt:lpstr>
      <vt:lpstr>构建参数的影响</vt:lpstr>
      <vt:lpstr>构建参数的影响</vt:lpstr>
      <vt:lpstr>HNSW：与NSW对比</vt:lpstr>
      <vt:lpstr>HNSW：与其它算法的比较</vt:lpstr>
      <vt:lpstr>2.2 基于图的索引</vt:lpstr>
      <vt:lpstr>索引构建：逐点插入</vt:lpstr>
      <vt:lpstr>索引构建：剪枝</vt:lpstr>
      <vt:lpstr>α控制图的密集程度</vt:lpstr>
      <vt:lpstr>2、向量索引</vt:lpstr>
      <vt:lpstr>2.3 其它索引</vt:lpstr>
      <vt:lpstr>2.3.1 基于哈希的索引</vt:lpstr>
      <vt:lpstr>2.3.1 基于哈希的索引</vt:lpstr>
      <vt:lpstr>Jaccard相似度</vt:lpstr>
      <vt:lpstr>答案</vt:lpstr>
      <vt:lpstr>集合可以等价为布尔向量</vt:lpstr>
      <vt:lpstr>如何设计哈希函数</vt:lpstr>
      <vt:lpstr>MinHash满足要求</vt:lpstr>
      <vt:lpstr>MinHash：概述</vt:lpstr>
      <vt:lpstr>MinHash：例子</vt:lpstr>
      <vt:lpstr>“行号”的含义</vt:lpstr>
      <vt:lpstr>MinHash性质</vt:lpstr>
      <vt:lpstr>直观的例子</vt:lpstr>
      <vt:lpstr>签名相似度</vt:lpstr>
      <vt:lpstr>签名相似度的例子</vt:lpstr>
      <vt:lpstr>2.3.1 基于哈希的索引</vt:lpstr>
      <vt:lpstr>完整的LSH流程</vt:lpstr>
      <vt:lpstr>理想的LSH</vt:lpstr>
      <vt:lpstr>实际的LSH：一个hash函数</vt:lpstr>
      <vt:lpstr>实际的LSH：一个hash函数</vt:lpstr>
      <vt:lpstr>2.3.1 基于哈希的索引</vt:lpstr>
      <vt:lpstr>把签名矩阵分段</vt:lpstr>
      <vt:lpstr>候选对</vt:lpstr>
      <vt:lpstr>分段哈希</vt:lpstr>
      <vt:lpstr>分段举例</vt:lpstr>
      <vt:lpstr>如果C1和C2有80%的相似度。</vt:lpstr>
      <vt:lpstr>如果C1和C2有30%的相似度</vt:lpstr>
      <vt:lpstr>Tradeoff</vt:lpstr>
      <vt:lpstr>b个分段，每段r行</vt:lpstr>
      <vt:lpstr>b个分段，每段r行</vt:lpstr>
      <vt:lpstr>举例</vt:lpstr>
      <vt:lpstr>S曲线</vt:lpstr>
      <vt:lpstr>分段MinHash总结</vt:lpstr>
      <vt:lpstr>2.3 其它索引</vt:lpstr>
      <vt:lpstr>核心思想：空间分区</vt:lpstr>
      <vt:lpstr>2.3.1 基于树的索引</vt:lpstr>
      <vt:lpstr>基本思想</vt:lpstr>
      <vt:lpstr>分裂策略</vt:lpstr>
      <vt:lpstr>例子</vt:lpstr>
      <vt:lpstr>例子</vt:lpstr>
      <vt:lpstr>例子</vt:lpstr>
      <vt:lpstr>2.3.1 基于树的索引</vt:lpstr>
      <vt:lpstr>第一步：自顶向下</vt:lpstr>
      <vt:lpstr>第二步：自底向上</vt:lpstr>
      <vt:lpstr>例子：第一步自顶向下</vt:lpstr>
      <vt:lpstr>例子：第二步：自底向上</vt:lpstr>
      <vt:lpstr>例子：第二步：自底向上</vt:lpstr>
      <vt:lpstr>例子：第二步：自底向上</vt:lpstr>
      <vt:lpstr>维度诅咒</vt:lpstr>
      <vt:lpstr>第一类：分裂策略上做优化</vt:lpstr>
      <vt:lpstr>第二类：K-D森林</vt:lpstr>
      <vt:lpstr>2.3.1 基于树的索引</vt:lpstr>
      <vt:lpstr>基本思想</vt:lpstr>
      <vt:lpstr>2.3.1 基于树的索引</vt:lpstr>
      <vt:lpstr>基本思想</vt:lpstr>
      <vt:lpstr>和VP树的不同</vt:lpstr>
      <vt:lpstr>2、向量索引</vt:lpstr>
      <vt:lpstr>向量检索的衡量维度</vt:lpstr>
      <vt:lpstr>对比</vt:lpstr>
      <vt:lpstr>总结</vt:lpstr>
      <vt:lpstr>2、向量索引</vt:lpstr>
      <vt:lpstr>2.5 复合型索引</vt:lpstr>
      <vt:lpstr>聚类索引查询的两个阶段</vt:lpstr>
      <vt:lpstr>2.5 复合型索引</vt:lpstr>
      <vt:lpstr>IVF-HNSW的构建过程</vt:lpstr>
      <vt:lpstr>IVF-HNSW的查询过程</vt:lpstr>
      <vt:lpstr>目录</vt:lpstr>
      <vt:lpstr>开源向量检索库： Faiss</vt:lpstr>
      <vt:lpstr>生产环境的需求</vt:lpstr>
      <vt:lpstr>商用向量数据库Milvus的架构</vt:lpstr>
      <vt:lpstr>Milvus的4层架构</vt:lpstr>
      <vt:lpstr>向量数据库分类</vt:lpstr>
      <vt:lpstr>向量数据库分类</vt:lpstr>
      <vt:lpstr>向量数据库系统的发展方向</vt:lpstr>
      <vt:lpstr>课后作业</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7025</cp:lastModifiedBy>
  <cp:revision>829</cp:revision>
  <dcterms:created xsi:type="dcterms:W3CDTF">2019-06-19T02:08:00Z</dcterms:created>
  <dcterms:modified xsi:type="dcterms:W3CDTF">2024-11-07T23:52:55Z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F47A752353874E8BA60558D83C841AB0_13</vt:lpwstr>
  </property>
</Properties>
</file>